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55"/>
  </p:notesMasterIdLst>
  <p:sldIdLst>
    <p:sldId id="309" r:id="rId2"/>
    <p:sldId id="316" r:id="rId3"/>
    <p:sldId id="310" r:id="rId4"/>
    <p:sldId id="311" r:id="rId5"/>
    <p:sldId id="312" r:id="rId6"/>
    <p:sldId id="264" r:id="rId7"/>
    <p:sldId id="261" r:id="rId8"/>
    <p:sldId id="263" r:id="rId9"/>
    <p:sldId id="266" r:id="rId10"/>
    <p:sldId id="313" r:id="rId11"/>
    <p:sldId id="314" r:id="rId12"/>
    <p:sldId id="31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7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9144000" cy="6858000" type="screen4x3"/>
  <p:notesSz cx="6669088" cy="9820275"/>
  <p:defaultTextStyle>
    <a:defPPr>
      <a:defRPr lang="fr-FR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A3D1"/>
    <a:srgbClr val="6D1E7F"/>
    <a:srgbClr val="72AE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91"/>
    <p:restoredTop sz="93248"/>
  </p:normalViewPr>
  <p:slideViewPr>
    <p:cSldViewPr snapToGrid="0">
      <p:cViewPr varScale="1">
        <p:scale>
          <a:sx n="87" d="100"/>
          <a:sy n="87" d="100"/>
        </p:scale>
        <p:origin x="-1518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8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10.png>
</file>

<file path=ppt/media/image11.png>
</file>

<file path=ppt/media/image2.jpeg>
</file>

<file path=ppt/media/image27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/>
              <a:t>Cliquez pour modifier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24255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6236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419850" y="406400"/>
            <a:ext cx="2038350" cy="5689600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04800" y="406400"/>
            <a:ext cx="5962650" cy="56896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497128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8520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848918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6002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533874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99545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890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004369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315616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C3F0981-CCE1-464C-B94E-D77542B01A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06400"/>
            <a:ext cx="6212541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pour modifier le style du titre du masque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FA1E53E-0653-294B-ABC5-EAFD3AF049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Cliquez pour modifier les styles du texte du masque</a:t>
            </a:r>
          </a:p>
          <a:p>
            <a:pPr lvl="1"/>
            <a:r>
              <a:rPr lang="fr-FR" altLang="fr-FR" dirty="0"/>
              <a:t>Deuxième niveau</a:t>
            </a:r>
          </a:p>
          <a:p>
            <a:pPr lvl="2"/>
            <a:r>
              <a:rPr lang="fr-FR" altLang="fr-FR" dirty="0"/>
              <a:t>Troisième niveau</a:t>
            </a:r>
          </a:p>
          <a:p>
            <a:pPr lvl="3"/>
            <a:r>
              <a:rPr lang="fr-FR" altLang="fr-FR" dirty="0"/>
              <a:t>Quatrième niveau</a:t>
            </a:r>
          </a:p>
          <a:p>
            <a:pPr lvl="4"/>
            <a:r>
              <a:rPr lang="fr-FR" altLang="fr-FR" dirty="0"/>
              <a:t>Cinquième niveau</a:t>
            </a:r>
          </a:p>
        </p:txBody>
      </p:sp>
      <p:sp>
        <p:nvSpPr>
          <p:cNvPr id="1029" name="Rectangle 7">
            <a:extLst>
              <a:ext uri="{FF2B5EF4-FFF2-40B4-BE49-F238E27FC236}">
                <a16:creationId xmlns:a16="http://schemas.microsoft.com/office/drawing/2014/main" id="{2DC68060-5962-764C-8780-A8C899288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6341" y="6091629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marL="342900" indent="-3429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381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lvl="2"/>
            <a:r>
              <a:rPr lang="fr-FR" altLang="fr-F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Génie de la Réaction Chimique, 3</a:t>
            </a:r>
            <a:r>
              <a:rPr lang="fr-FR" altLang="fr-FR" sz="1800" baseline="30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altLang="fr-F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année </a:t>
            </a:r>
          </a:p>
        </p:txBody>
      </p:sp>
      <p:sp>
        <p:nvSpPr>
          <p:cNvPr id="1030" name="Rectangle 23">
            <a:extLst>
              <a:ext uri="{FF2B5EF4-FFF2-40B4-BE49-F238E27FC236}">
                <a16:creationId xmlns:a16="http://schemas.microsoft.com/office/drawing/2014/main" id="{00ABEDA2-C252-384A-B4F0-7B8D7E7BD9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9500" y="6347234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Chapitre 1: bilans de matière  </a:t>
            </a:r>
          </a:p>
        </p:txBody>
      </p:sp>
      <p:pic>
        <p:nvPicPr>
          <p:cNvPr id="46" name="Image 1">
            <a:extLst>
              <a:ext uri="{FF2B5EF4-FFF2-40B4-BE49-F238E27FC236}">
                <a16:creationId xmlns:a16="http://schemas.microsoft.com/office/drawing/2014/main" id="{3B5FF933-5707-5440-83F9-1C47CCE9B96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8" y="6101930"/>
            <a:ext cx="1150231" cy="747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Image 2" descr="logo_FGL_CMJN.jpg">
            <a:extLst>
              <a:ext uri="{FF2B5EF4-FFF2-40B4-BE49-F238E27FC236}">
                <a16:creationId xmlns:a16="http://schemas.microsoft.com/office/drawing/2014/main" id="{2591EDEA-2A5B-F047-8E95-338B2ED9D5E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84" y="6033398"/>
            <a:ext cx="1450549" cy="8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33D2D108-ED1C-8245-80BD-B84A53506E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87278"/>
            <a:ext cx="4460488" cy="167269"/>
          </a:xfrm>
          <a:prstGeom prst="rect">
            <a:avLst/>
          </a:prstGeom>
        </p:spPr>
      </p:pic>
      <p:grpSp>
        <p:nvGrpSpPr>
          <p:cNvPr id="53" name="Groupe 52">
            <a:extLst>
              <a:ext uri="{FF2B5EF4-FFF2-40B4-BE49-F238E27FC236}">
                <a16:creationId xmlns:a16="http://schemas.microsoft.com/office/drawing/2014/main" id="{4B6187BF-25BA-A445-9D9E-20AD8B2C0404}"/>
              </a:ext>
            </a:extLst>
          </p:cNvPr>
          <p:cNvGrpSpPr/>
          <p:nvPr userDrawn="1"/>
        </p:nvGrpSpPr>
        <p:grpSpPr>
          <a:xfrm rot="10800000">
            <a:off x="6719048" y="587936"/>
            <a:ext cx="2124636" cy="430306"/>
            <a:chOff x="9659470" y="515471"/>
            <a:chExt cx="2124636" cy="430306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54762AD-FC5D-2141-977D-AE08F2CAD124}"/>
                </a:ext>
              </a:extLst>
            </p:cNvPr>
            <p:cNvSpPr/>
            <p:nvPr userDrawn="1"/>
          </p:nvSpPr>
          <p:spPr>
            <a:xfrm>
              <a:off x="9659470" y="515471"/>
              <a:ext cx="430306" cy="430306"/>
            </a:xfrm>
            <a:prstGeom prst="rect">
              <a:avLst/>
            </a:prstGeom>
            <a:solidFill>
              <a:srgbClr val="7727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44520FE-1C73-054A-9016-C1104E3AB5E4}"/>
                </a:ext>
              </a:extLst>
            </p:cNvPr>
            <p:cNvSpPr/>
            <p:nvPr userDrawn="1"/>
          </p:nvSpPr>
          <p:spPr>
            <a:xfrm>
              <a:off x="10506635" y="515471"/>
              <a:ext cx="430306" cy="430306"/>
            </a:xfrm>
            <a:prstGeom prst="rect">
              <a:avLst/>
            </a:prstGeom>
            <a:solidFill>
              <a:srgbClr val="39A9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2D6D263-9F31-D240-A4BA-A369FF6C8738}"/>
                </a:ext>
              </a:extLst>
            </p:cNvPr>
            <p:cNvSpPr/>
            <p:nvPr userDrawn="1"/>
          </p:nvSpPr>
          <p:spPr>
            <a:xfrm>
              <a:off x="11353800" y="515471"/>
              <a:ext cx="430306" cy="430306"/>
            </a:xfrm>
            <a:prstGeom prst="rect">
              <a:avLst/>
            </a:prstGeom>
            <a:solidFill>
              <a:srgbClr val="CD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0" i="0" dirty="0">
                <a:latin typeface="Calibri Courant"/>
              </a:endParaRPr>
            </a:p>
          </p:txBody>
        </p:sp>
      </p:grpSp>
      <p:pic>
        <p:nvPicPr>
          <p:cNvPr id="57" name="Image 56">
            <a:extLst>
              <a:ext uri="{FF2B5EF4-FFF2-40B4-BE49-F238E27FC236}">
                <a16:creationId xmlns:a16="http://schemas.microsoft.com/office/drawing/2014/main" id="{5EBAC853-A526-574B-B1BB-8009CDA77E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57745" y="5980370"/>
            <a:ext cx="4460488" cy="16726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  <a:ea typeface="ＭＳ Ｐゴシック" charset="0"/>
          <a:cs typeface="ＭＳ Ｐゴシック" charset="0"/>
        </a:defRPr>
      </a:lvl2pPr>
      <a:lvl3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  <a:ea typeface="ＭＳ Ｐゴシック" charset="0"/>
          <a:cs typeface="ＭＳ Ｐゴシック" charset="0"/>
        </a:defRPr>
      </a:lvl3pPr>
      <a:lvl4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  <a:ea typeface="ＭＳ Ｐゴシック" charset="0"/>
          <a:cs typeface="ＭＳ Ｐゴシック" charset="0"/>
        </a:defRPr>
      </a:lvl4pPr>
      <a:lvl5pPr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  <a:ea typeface="ＭＳ Ｐゴシック" charset="0"/>
          <a:cs typeface="ＭＳ Ｐゴシック" charset="0"/>
        </a:defRPr>
      </a:lvl5pPr>
      <a:lvl6pPr marL="4572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6pPr>
      <a:lvl7pPr marL="9144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7pPr>
      <a:lvl8pPr marL="13716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8pPr>
      <a:lvl9pPr marL="1828800" algn="ctr" defTabSz="762000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Times New Roman" pitchFamily="18" charset="0"/>
        </a:defRPr>
      </a:lvl9pPr>
    </p:titleStyle>
    <p:bodyStyle>
      <a:lvl1pPr marL="342900" indent="-3429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742950" indent="-285750" algn="l" defTabSz="762000" rtl="0" eaLnBrk="0" fontAlgn="base" hangingPunct="0">
        <a:spcBef>
          <a:spcPct val="20000"/>
        </a:spcBef>
        <a:spcAft>
          <a:spcPct val="0"/>
        </a:spcAft>
        <a:buClr>
          <a:srgbClr val="336600"/>
        </a:buClr>
        <a:buFont typeface="Symbol" pitchFamily="2" charset="2"/>
        <a:buChar char="·"/>
        <a:defRPr sz="28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1143000" indent="-228600" algn="l" defTabSz="7620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Symbol" pitchFamily="2" charset="2"/>
        <a:buChar char="§"/>
        <a:defRPr sz="2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562100" indent="-228600" algn="l" defTabSz="7620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*"/>
        <a:defRPr sz="20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9812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4384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6pPr>
      <a:lvl7pPr marL="28956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7pPr>
      <a:lvl8pPr marL="33528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8pPr>
      <a:lvl9pPr marL="3810000" indent="-228600" algn="l" defTabSz="762000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file:////http//www.ecustmba.org/ciaer2008/image/logo_ecust.gif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9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1.bin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4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3" Type="http://schemas.openxmlformats.org/officeDocument/2006/relationships/image" Target="../media/image26.emf"/><Relationship Id="rId7" Type="http://schemas.openxmlformats.org/officeDocument/2006/relationships/image" Target="../media/image28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7.bin"/><Relationship Id="rId5" Type="http://schemas.openxmlformats.org/officeDocument/2006/relationships/image" Target="../media/image27.emf"/><Relationship Id="rId4" Type="http://schemas.openxmlformats.org/officeDocument/2006/relationships/oleObject" Target="../embeddings/oleObject16.bin"/><Relationship Id="rId9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25.bin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emf"/><Relationship Id="rId4" Type="http://schemas.openxmlformats.org/officeDocument/2006/relationships/oleObject" Target="../embeddings/oleObject27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emf"/><Relationship Id="rId4" Type="http://schemas.openxmlformats.org/officeDocument/2006/relationships/oleObject" Target="../embeddings/oleObject29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1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oleObject" Target="../embeddings/oleObject33.bin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emf"/><Relationship Id="rId4" Type="http://schemas.openxmlformats.org/officeDocument/2006/relationships/oleObject" Target="../embeddings/oleObject35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3" Type="http://schemas.openxmlformats.org/officeDocument/2006/relationships/image" Target="../media/image46.emf"/><Relationship Id="rId7" Type="http://schemas.openxmlformats.org/officeDocument/2006/relationships/image" Target="../media/image48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40.bin"/><Relationship Id="rId5" Type="http://schemas.openxmlformats.org/officeDocument/2006/relationships/image" Target="../media/image47.emf"/><Relationship Id="rId4" Type="http://schemas.openxmlformats.org/officeDocument/2006/relationships/oleObject" Target="../embeddings/oleObject39.bin"/><Relationship Id="rId9" Type="http://schemas.openxmlformats.org/officeDocument/2006/relationships/image" Target="../media/image4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3" Type="http://schemas.openxmlformats.org/officeDocument/2006/relationships/image" Target="../media/image53.emf"/><Relationship Id="rId7" Type="http://schemas.openxmlformats.org/officeDocument/2006/relationships/image" Target="../media/image55.e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47.bin"/><Relationship Id="rId5" Type="http://schemas.openxmlformats.org/officeDocument/2006/relationships/image" Target="../media/image54.emf"/><Relationship Id="rId4" Type="http://schemas.openxmlformats.org/officeDocument/2006/relationships/oleObject" Target="../embeddings/oleObject46.bin"/><Relationship Id="rId9" Type="http://schemas.openxmlformats.org/officeDocument/2006/relationships/image" Target="../media/image5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>
            <a:extLst>
              <a:ext uri="{FF2B5EF4-FFF2-40B4-BE49-F238E27FC236}">
                <a16:creationId xmlns:a16="http://schemas.microsoft.com/office/drawing/2014/main" id="{586EAD4E-BB32-1B42-A69B-57A207A05A0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226598"/>
            <a:ext cx="7772400" cy="1143000"/>
          </a:xfrm>
        </p:spPr>
        <p:txBody>
          <a:bodyPr/>
          <a:lstStyle/>
          <a:p>
            <a:r>
              <a:rPr lang="fr-FR" altLang="fr-FR" dirty="0">
                <a:ea typeface="ＭＳ Ｐゴシック" panose="020B0600070205080204" pitchFamily="34" charset="-128"/>
              </a:rPr>
              <a:t>Génie de la Réaction </a:t>
            </a:r>
            <a:br>
              <a:rPr lang="fr-FR" altLang="fr-FR" dirty="0">
                <a:ea typeface="ＭＳ Ｐゴシック" panose="020B0600070205080204" pitchFamily="34" charset="-128"/>
              </a:rPr>
            </a:br>
            <a:r>
              <a:rPr lang="fr-FR" altLang="fr-FR" dirty="0">
                <a:ea typeface="ＭＳ Ｐゴシック" panose="020B0600070205080204" pitchFamily="34" charset="-128"/>
              </a:rPr>
              <a:t>Chimique   </a:t>
            </a:r>
          </a:p>
        </p:txBody>
      </p:sp>
      <p:sp>
        <p:nvSpPr>
          <p:cNvPr id="3074" name="Text Box 3">
            <a:extLst>
              <a:ext uri="{FF2B5EF4-FFF2-40B4-BE49-F238E27FC236}">
                <a16:creationId xmlns:a16="http://schemas.microsoft.com/office/drawing/2014/main" id="{C4317DB9-CF3C-564B-A20A-329A318B7D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289" y="3579148"/>
            <a:ext cx="709168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Conception, optimisation et </a:t>
            </a:r>
          </a:p>
          <a:p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fonctionnement des réacteurs chimiques </a:t>
            </a:r>
          </a:p>
        </p:txBody>
      </p:sp>
      <p:sp>
        <p:nvSpPr>
          <p:cNvPr id="3075" name="Text Box 5">
            <a:extLst>
              <a:ext uri="{FF2B5EF4-FFF2-40B4-BE49-F238E27FC236}">
                <a16:creationId xmlns:a16="http://schemas.microsoft.com/office/drawing/2014/main" id="{04C7153E-E476-2E44-86C6-3642DCA2E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00" y="4769773"/>
            <a:ext cx="46736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80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Chemical reaction engineering</a:t>
            </a:r>
          </a:p>
        </p:txBody>
      </p:sp>
      <p:sp>
        <p:nvSpPr>
          <p:cNvPr id="3076" name="ZoneTexte 1">
            <a:extLst>
              <a:ext uri="{FF2B5EF4-FFF2-40B4-BE49-F238E27FC236}">
                <a16:creationId xmlns:a16="http://schemas.microsoft.com/office/drawing/2014/main" id="{0D3A45D5-5892-E64B-A000-E7EAC8C13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2116138"/>
            <a:ext cx="184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>
            <a:extLst>
              <a:ext uri="{FF2B5EF4-FFF2-40B4-BE49-F238E27FC236}">
                <a16:creationId xmlns:a16="http://schemas.microsoft.com/office/drawing/2014/main" id="{81A9C08F-844D-CF46-AAE1-C29E99A6944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9860"/>
            <a:ext cx="7772400" cy="1143000"/>
          </a:xfrm>
        </p:spPr>
        <p:txBody>
          <a:bodyPr/>
          <a:lstStyle/>
          <a:p>
            <a:pPr algn="l"/>
            <a:r>
              <a:rPr lang="fr-FR" altLang="fr-FR" sz="3200" dirty="0">
                <a:ea typeface="ＭＳ Ｐゴシック" panose="020B0600070205080204" pitchFamily="34" charset="-128"/>
              </a:rPr>
              <a:t>Problème de la baignoire   </a:t>
            </a: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3B351E4F-8449-084C-BFBF-367420F96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0" y="3657743"/>
            <a:ext cx="8728075" cy="76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marL="665163" indent="-665163" defTabSz="762000">
              <a:spcBef>
                <a:spcPct val="20000"/>
              </a:spcBef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tabLst>
                <a:tab pos="2100263" algn="l"/>
                <a:tab pos="2949575" algn="l"/>
                <a:tab pos="3810000" algn="l"/>
                <a:tab pos="5427663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spcBef>
                <a:spcPct val="20000"/>
              </a:spcBef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2100263" algn="l"/>
                <a:tab pos="2949575" algn="l"/>
                <a:tab pos="3810000" algn="l"/>
                <a:tab pos="5427663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70000"/>
              </a:lnSpc>
              <a:spcBef>
                <a:spcPts val="475"/>
              </a:spcBef>
              <a:buFontTx/>
              <a:buNone/>
            </a:pPr>
            <a:r>
              <a:rPr lang="en-GB" altLang="fr-FR" sz="2800" dirty="0"/>
              <a:t>Reduction: cathode 	</a:t>
            </a:r>
          </a:p>
          <a:p>
            <a:pPr>
              <a:lnSpc>
                <a:spcPct val="70000"/>
              </a:lnSpc>
              <a:spcBef>
                <a:spcPts val="475"/>
              </a:spcBef>
              <a:buFontTx/>
              <a:buNone/>
            </a:pPr>
            <a:r>
              <a:rPr lang="en-GB" altLang="fr-FR" sz="2800" dirty="0"/>
              <a:t>	</a:t>
            </a:r>
            <a:r>
              <a:rPr lang="en-GB" altLang="fr-FR" sz="2800" dirty="0">
                <a:solidFill>
                  <a:srgbClr val="000000"/>
                </a:solidFill>
              </a:rPr>
              <a:t>2 H</a:t>
            </a:r>
            <a:r>
              <a:rPr lang="en-GB" altLang="fr-FR" sz="2800" baseline="-25000" dirty="0">
                <a:solidFill>
                  <a:srgbClr val="000000"/>
                </a:solidFill>
              </a:rPr>
              <a:t>2</a:t>
            </a:r>
            <a:r>
              <a:rPr lang="en-GB" altLang="fr-FR" sz="2800" dirty="0">
                <a:solidFill>
                  <a:srgbClr val="000000"/>
                </a:solidFill>
              </a:rPr>
              <a:t>O + 2 e</a:t>
            </a:r>
            <a:r>
              <a:rPr lang="en-GB" altLang="fr-FR" sz="2800" baseline="30000" dirty="0">
                <a:solidFill>
                  <a:srgbClr val="000000"/>
                </a:solidFill>
              </a:rPr>
              <a:t>-</a:t>
            </a:r>
            <a:r>
              <a:rPr lang="en-GB" altLang="fr-FR" sz="2800" dirty="0">
                <a:solidFill>
                  <a:srgbClr val="000000"/>
                </a:solidFill>
              </a:rPr>
              <a:t>	  </a:t>
            </a:r>
            <a:r>
              <a:rPr lang="en-GB" altLang="fr-FR" sz="2800" dirty="0">
                <a:solidFill>
                  <a:srgbClr val="000000"/>
                </a:solidFill>
                <a:sym typeface="Symbol" pitchFamily="2" charset="2"/>
              </a:rPr>
              <a:t></a:t>
            </a:r>
            <a:r>
              <a:rPr lang="en-GB" altLang="fr-FR" sz="2800" dirty="0">
                <a:solidFill>
                  <a:srgbClr val="000000"/>
                </a:solidFill>
              </a:rPr>
              <a:t>  	 H</a:t>
            </a:r>
            <a:r>
              <a:rPr lang="en-GB" altLang="fr-FR" sz="2800" baseline="-25000" dirty="0">
                <a:solidFill>
                  <a:srgbClr val="000000"/>
                </a:solidFill>
              </a:rPr>
              <a:t>2  </a:t>
            </a:r>
            <a:r>
              <a:rPr lang="en-GB" altLang="fr-FR" sz="2800" dirty="0">
                <a:solidFill>
                  <a:srgbClr val="000000"/>
                </a:solidFill>
              </a:rPr>
              <a:t>+ 2 OH</a:t>
            </a:r>
            <a:r>
              <a:rPr lang="en-GB" altLang="fr-FR" sz="2800" baseline="30000" dirty="0">
                <a:solidFill>
                  <a:srgbClr val="000000"/>
                </a:solidFill>
              </a:rPr>
              <a:t>-</a:t>
            </a:r>
            <a:r>
              <a:rPr lang="en-GB" altLang="fr-FR" sz="2800" dirty="0">
                <a:solidFill>
                  <a:srgbClr val="000000"/>
                </a:solidFill>
              </a:rPr>
              <a:t> </a:t>
            </a:r>
            <a:r>
              <a:rPr lang="en-GB" altLang="fr-FR" sz="2800" baseline="-25000" dirty="0">
                <a:solidFill>
                  <a:srgbClr val="000000"/>
                </a:solidFill>
              </a:rPr>
              <a:t>	</a:t>
            </a:r>
          </a:p>
        </p:txBody>
      </p:sp>
      <p:sp>
        <p:nvSpPr>
          <p:cNvPr id="7" name="Text Box 9">
            <a:extLst>
              <a:ext uri="{FF2B5EF4-FFF2-40B4-BE49-F238E27FC236}">
                <a16:creationId xmlns:a16="http://schemas.microsoft.com/office/drawing/2014/main" id="{D0E7C105-05E1-2941-A11E-67333D839D29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210463" y="4648407"/>
            <a:ext cx="8728075" cy="1874809"/>
          </a:xfrm>
          <a:prstGeom prst="rect">
            <a:avLst/>
          </a:prstGeom>
          <a:blipFill>
            <a:blip r:embed="rId2"/>
            <a:stretch>
              <a:fillRect l="-1453" t="-9396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fr-FR">
                <a:noFill/>
              </a:rPr>
              <a:t> 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6BD50F40-C6B7-5845-986C-32B48E21288A}"/>
              </a:ext>
            </a:extLst>
          </p:cNvPr>
          <p:cNvGrpSpPr>
            <a:grpSpLocks/>
          </p:cNvGrpSpPr>
          <p:nvPr/>
        </p:nvGrpSpPr>
        <p:grpSpPr bwMode="auto">
          <a:xfrm>
            <a:off x="5830888" y="4367991"/>
            <a:ext cx="2038350" cy="1419225"/>
            <a:chOff x="5831174" y="4516564"/>
            <a:chExt cx="2038662" cy="1419541"/>
          </a:xfrm>
        </p:grpSpPr>
        <p:sp>
          <p:nvSpPr>
            <p:cNvPr id="9" name="Ellipse 1">
              <a:extLst>
                <a:ext uri="{FF2B5EF4-FFF2-40B4-BE49-F238E27FC236}">
                  <a16:creationId xmlns:a16="http://schemas.microsoft.com/office/drawing/2014/main" id="{238420AA-0D22-8E40-BDC6-F428483627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1174" y="4991725"/>
              <a:ext cx="2038662" cy="944380"/>
            </a:xfrm>
            <a:prstGeom prst="ellipse">
              <a:avLst/>
            </a:prstGeom>
            <a:noFill/>
            <a:ln w="12700" algn="ctr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10" name="ZoneTexte 6">
              <a:extLst>
                <a:ext uri="{FF2B5EF4-FFF2-40B4-BE49-F238E27FC236}">
                  <a16:creationId xmlns:a16="http://schemas.microsoft.com/office/drawing/2014/main" id="{72139E2D-63BB-5A47-977A-7E6A12F55E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06111" y="4516564"/>
              <a:ext cx="96372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fr-FR" altLang="fr-FR" sz="2400"/>
                <a:t>2 H</a:t>
              </a:r>
              <a:r>
                <a:rPr lang="fr-FR" altLang="fr-FR" sz="2400" baseline="-25000"/>
                <a:t>2</a:t>
              </a:r>
              <a:r>
                <a:rPr lang="fr-FR" altLang="fr-FR" sz="2400"/>
                <a:t>O</a:t>
              </a:r>
            </a:p>
          </p:txBody>
        </p:sp>
      </p:grpSp>
      <p:sp>
        <p:nvSpPr>
          <p:cNvPr id="13" name="Text Box 9">
            <a:extLst>
              <a:ext uri="{FF2B5EF4-FFF2-40B4-BE49-F238E27FC236}">
                <a16:creationId xmlns:a16="http://schemas.microsoft.com/office/drawing/2014/main" id="{BA3A5164-97D1-5542-A3D5-717ED595879D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222953" y="2547290"/>
            <a:ext cx="8728075" cy="929550"/>
          </a:xfrm>
          <a:prstGeom prst="rect">
            <a:avLst/>
          </a:prstGeom>
          <a:blipFill>
            <a:blip r:embed="rId3"/>
            <a:stretch>
              <a:fillRect l="-1453" t="-18919" b="-6757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fr-FR" dirty="0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1557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>
            <a:extLst>
              <a:ext uri="{FF2B5EF4-FFF2-40B4-BE49-F238E27FC236}">
                <a16:creationId xmlns:a16="http://schemas.microsoft.com/office/drawing/2014/main" id="{81A9C08F-844D-CF46-AAE1-C29E99A6944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9860"/>
            <a:ext cx="7772400" cy="1143000"/>
          </a:xfrm>
        </p:spPr>
        <p:txBody>
          <a:bodyPr/>
          <a:lstStyle/>
          <a:p>
            <a:pPr algn="l"/>
            <a:r>
              <a:rPr lang="fr-FR" altLang="fr-FR" sz="3200" dirty="0">
                <a:ea typeface="ＭＳ Ｐゴシック" panose="020B0600070205080204" pitchFamily="34" charset="-128"/>
              </a:rPr>
              <a:t>Problème de la baignoire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Box 5">
                <a:extLst>
                  <a:ext uri="{FF2B5EF4-FFF2-40B4-BE49-F238E27FC236}">
                    <a16:creationId xmlns:a16="http://schemas.microsoft.com/office/drawing/2014/main" id="{A52A5FD6-F470-904C-9190-F9594F1177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0700" y="1620520"/>
                <a:ext cx="7988300" cy="3021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762000"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571500" algn="ctr"/>
                    <a:tab pos="1143000" algn="ctr"/>
                    <a:tab pos="1714500" algn="ctr"/>
                    <a:tab pos="2286000" algn="ctr"/>
                    <a:tab pos="3048000" algn="ctr"/>
                    <a:tab pos="4191000" algn="ctr"/>
                    <a:tab pos="5334000" algn="ctr"/>
                    <a:tab pos="6197600" algn="ctr"/>
                    <a:tab pos="6858000" algn="ctr"/>
                  </a:tabLs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algn="l"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débit du 		débit du  		débit 		débit 		débit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robinet 1 	+	robinet 2	-	d</a:t>
                </a:r>
                <a:r>
                  <a:rPr lang="ja-JP" altLang="fr-FR" sz="1800">
                    <a:latin typeface="Calibri" panose="020F0502020204030204" pitchFamily="34" charset="0"/>
                    <a:cs typeface="Calibri" panose="020F0502020204030204" pitchFamily="34" charset="0"/>
                  </a:rPr>
                  <a:t>’</a:t>
                </a:r>
                <a:r>
                  <a:rPr lang="fr-FR" altLang="ja-JP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électrolyse 	= 	d</a:t>
                </a:r>
                <a:r>
                  <a:rPr lang="ja-JP" altLang="fr-FR" sz="1800">
                    <a:latin typeface="Calibri" panose="020F0502020204030204" pitchFamily="34" charset="0"/>
                    <a:cs typeface="Calibri" panose="020F0502020204030204" pitchFamily="34" charset="0"/>
                  </a:rPr>
                  <a:t>’</a:t>
                </a:r>
                <a:r>
                  <a:rPr lang="fr-FR" altLang="ja-JP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accumulation 	+	sortant par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				de l </a:t>
                </a:r>
                <a:r>
                  <a:rPr lang="ja-JP" altLang="fr-FR" sz="1800">
                    <a:latin typeface="Calibri" panose="020F0502020204030204" pitchFamily="34" charset="0"/>
                    <a:cs typeface="Calibri" panose="020F0502020204030204" pitchFamily="34" charset="0"/>
                  </a:rPr>
                  <a:t>’</a:t>
                </a:r>
                <a:r>
                  <a:rPr lang="fr-FR" altLang="ja-JP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eau 		d</a:t>
                </a:r>
                <a:r>
                  <a:rPr lang="ja-JP" altLang="fr-FR" sz="1800">
                    <a:latin typeface="Calibri" panose="020F0502020204030204" pitchFamily="34" charset="0"/>
                    <a:cs typeface="Calibri" panose="020F0502020204030204" pitchFamily="34" charset="0"/>
                  </a:rPr>
                  <a:t>’</a:t>
                </a:r>
                <a:r>
                  <a:rPr lang="fr-FR" altLang="ja-JP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eau dans la 		la bonde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						baignoire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endParaRPr lang="fr-FR" altLang="fr-FR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0,1	+ 	0,08 	- 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altLang="fr-FR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altLang="fr-FR" sz="1800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fr-FR" altLang="fr-FR" sz="1800" b="0" i="1" smtClean="0">
                            <a:latin typeface="Cambria Math" panose="02040503050406030204" pitchFamily="18" charset="0"/>
                          </a:rPr>
                          <m:t>3600</m:t>
                        </m:r>
                      </m:den>
                    </m:f>
                  </m:oMath>
                </a14:m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	= 	Q 	+ 	0,02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endParaRPr lang="fr-FR" altLang="fr-FR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				</a:t>
                </a:r>
                <a:r>
                  <a:rPr lang="fr-FR" altLang="fr-FR" sz="1800" i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disparition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i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							</a:t>
                </a:r>
                <a:r>
                  <a:rPr lang="fr-FR" altLang="fr-FR" sz="1800" i="1" dirty="0">
                    <a:solidFill>
                      <a:srgbClr val="40A3D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que l</a:t>
                </a:r>
                <a:r>
                  <a:rPr lang="ja-JP" altLang="fr-FR" sz="1800" i="1">
                    <a:solidFill>
                      <a:srgbClr val="40A3D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’</a:t>
                </a:r>
                <a:r>
                  <a:rPr lang="fr-FR" altLang="ja-JP" sz="1800" i="1" dirty="0">
                    <a:solidFill>
                      <a:srgbClr val="40A3D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on cherche </a:t>
                </a:r>
              </a:p>
              <a:p>
                <a:pPr algn="l">
                  <a:lnSpc>
                    <a:spcPct val="50000"/>
                  </a:lnSpc>
                  <a:spcBef>
                    <a:spcPct val="50000"/>
                  </a:spcBef>
                </a:pPr>
                <a:r>
                  <a:rPr lang="fr-FR" altLang="fr-FR" sz="1800" i="1" dirty="0">
                    <a:solidFill>
                      <a:srgbClr val="40A3D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							à mesurer </a:t>
                </a:r>
                <a:endParaRPr lang="fr-FR" altLang="fr-FR" sz="1800" dirty="0">
                  <a:solidFill>
                    <a:srgbClr val="40A3D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1" name="Text Box 5">
                <a:extLst>
                  <a:ext uri="{FF2B5EF4-FFF2-40B4-BE49-F238E27FC236}">
                    <a16:creationId xmlns:a16="http://schemas.microsoft.com/office/drawing/2014/main" id="{A52A5FD6-F470-904C-9190-F9594F1177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0700" y="1620520"/>
                <a:ext cx="7988300" cy="3021083"/>
              </a:xfrm>
              <a:prstGeom prst="rect">
                <a:avLst/>
              </a:prstGeom>
              <a:blipFill>
                <a:blip r:embed="rId2"/>
                <a:stretch>
                  <a:fillRect t="-840" b="-168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ZoneTexte 13">
            <a:extLst>
              <a:ext uri="{FF2B5EF4-FFF2-40B4-BE49-F238E27FC236}">
                <a16:creationId xmlns:a16="http://schemas.microsoft.com/office/drawing/2014/main" id="{17DE48F6-5FDE-634A-9028-3BC162402833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869430" y="4997987"/>
            <a:ext cx="3894015" cy="1024319"/>
          </a:xfrm>
          <a:prstGeom prst="rect">
            <a:avLst/>
          </a:prstGeom>
          <a:blipFill>
            <a:blip r:embed="rId3"/>
            <a:stretch>
              <a:fillRect l="-2273" t="-4938" b="-2469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5991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>
            <a:extLst>
              <a:ext uri="{FF2B5EF4-FFF2-40B4-BE49-F238E27FC236}">
                <a16:creationId xmlns:a16="http://schemas.microsoft.com/office/drawing/2014/main" id="{81A9C08F-844D-CF46-AAE1-C29E99A6944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9860"/>
            <a:ext cx="7772400" cy="1143000"/>
          </a:xfrm>
        </p:spPr>
        <p:txBody>
          <a:bodyPr/>
          <a:lstStyle/>
          <a:p>
            <a:pPr algn="l"/>
            <a:r>
              <a:rPr lang="fr-FR" altLang="fr-FR" sz="3200" dirty="0">
                <a:ea typeface="ＭＳ Ｐゴシック" panose="020B0600070205080204" pitchFamily="34" charset="-128"/>
              </a:rPr>
              <a:t>Problème de la baignoire  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97A871F-D68F-3E47-A5F3-0096EED1B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0167" y="2832100"/>
            <a:ext cx="4062331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fr-FR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Consommation d’eau</a:t>
            </a:r>
            <a:r>
              <a:rPr lang="en-GB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: 100 l.h</a:t>
            </a:r>
            <a:r>
              <a:rPr lang="en-GB" altLang="fr-FR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 </a:t>
            </a:r>
          </a:p>
          <a:p>
            <a:pPr>
              <a:spcBef>
                <a:spcPct val="0"/>
              </a:spcBef>
              <a:buFontTx/>
              <a:buNone/>
            </a:pPr>
            <a:endParaRPr lang="fr-FR" alt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fr-FR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i.e. 5556 mol.h</a:t>
            </a:r>
            <a:r>
              <a:rPr lang="fr-FR" altLang="fr-FR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</a:p>
          <a:p>
            <a:pPr>
              <a:spcBef>
                <a:spcPct val="0"/>
              </a:spcBef>
              <a:buFontTx/>
              <a:buNone/>
            </a:pPr>
            <a:endParaRPr lang="fr-FR" alt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fr-FR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i.e. 134 m</a:t>
            </a:r>
            <a:r>
              <a:rPr lang="fr-FR" altLang="fr-FR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fr-FR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.h</a:t>
            </a:r>
            <a:r>
              <a:rPr lang="fr-FR" altLang="fr-FR" sz="24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(à 20°C)</a:t>
            </a:r>
          </a:p>
        </p:txBody>
      </p:sp>
    </p:spTree>
    <p:extLst>
      <p:ext uri="{BB962C8B-B14F-4D97-AF65-F5344CB8AC3E}">
        <p14:creationId xmlns:p14="http://schemas.microsoft.com/office/powerpoint/2010/main" val="144000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id="{70C80234-C0F5-B346-A280-3DEC13FC230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0" y="11684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11	 Formulation générale des bilans </a:t>
            </a:r>
            <a:br>
              <a:rPr lang="fr-FR" altLang="fr-FR" sz="3200" dirty="0">
                <a:ea typeface="ＭＳ Ｐゴシック" panose="020B0600070205080204" pitchFamily="34" charset="-128"/>
              </a:rPr>
            </a:br>
            <a:r>
              <a:rPr lang="fr-FR" altLang="fr-FR" sz="3200" dirty="0">
                <a:ea typeface="ＭＳ Ｐゴシック" panose="020B0600070205080204" pitchFamily="34" charset="-128"/>
              </a:rPr>
              <a:t>dans les réacteurs    </a:t>
            </a:r>
          </a:p>
        </p:txBody>
      </p:sp>
      <p:sp>
        <p:nvSpPr>
          <p:cNvPr id="10242" name="Text Box 3">
            <a:extLst>
              <a:ext uri="{FF2B5EF4-FFF2-40B4-BE49-F238E27FC236}">
                <a16:creationId xmlns:a16="http://schemas.microsoft.com/office/drawing/2014/main" id="{B92A595D-3777-FA4B-9FE7-42B2C9B293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1907540"/>
            <a:ext cx="7988300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/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/>
              <a:t>	A 	+	production	= 	d </a:t>
            </a:r>
            <a:r>
              <a:rPr lang="ja-JP" altLang="fr-FR"/>
              <a:t>’</a:t>
            </a:r>
            <a:r>
              <a:rPr lang="fr-FR" altLang="ja-JP"/>
              <a:t>accumulation 	+	A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/>
              <a:t>	entrant 		chimique 		 de A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/>
              <a:t>			de A		réacteur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>
            <a:extLst>
              <a:ext uri="{FF2B5EF4-FFF2-40B4-BE49-F238E27FC236}">
                <a16:creationId xmlns:a16="http://schemas.microsoft.com/office/drawing/2014/main" id="{A05CCBE1-26C9-914C-8A8C-576B93D5E38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15256"/>
            <a:ext cx="3997325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121	Réacteurs discontinus  </a:t>
            </a:r>
            <a:r>
              <a:rPr lang="fr-FR" altLang="fr-FR" sz="32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    </a:t>
            </a:r>
          </a:p>
        </p:txBody>
      </p:sp>
      <p:sp>
        <p:nvSpPr>
          <p:cNvPr id="11266" name="Rectangle 19">
            <a:extLst>
              <a:ext uri="{FF2B5EF4-FFF2-40B4-BE49-F238E27FC236}">
                <a16:creationId xmlns:a16="http://schemas.microsoft.com/office/drawing/2014/main" id="{2D413F36-F2AB-2448-AB7C-0CEA6AE7A1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62692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grpSp>
        <p:nvGrpSpPr>
          <p:cNvPr id="11267" name="Group 50">
            <a:extLst>
              <a:ext uri="{FF2B5EF4-FFF2-40B4-BE49-F238E27FC236}">
                <a16:creationId xmlns:a16="http://schemas.microsoft.com/office/drawing/2014/main" id="{995DB17D-A82E-5C4C-A6F4-F7E6AEB1DE03}"/>
              </a:ext>
            </a:extLst>
          </p:cNvPr>
          <p:cNvGrpSpPr>
            <a:grpSpLocks/>
          </p:cNvGrpSpPr>
          <p:nvPr/>
        </p:nvGrpSpPr>
        <p:grpSpPr bwMode="auto">
          <a:xfrm>
            <a:off x="1708150" y="3820478"/>
            <a:ext cx="946150" cy="1374775"/>
            <a:chOff x="1076" y="2685"/>
            <a:chExt cx="596" cy="866"/>
          </a:xfrm>
        </p:grpSpPr>
        <p:sp>
          <p:nvSpPr>
            <p:cNvPr id="11284" name="Arc 8">
              <a:extLst>
                <a:ext uri="{FF2B5EF4-FFF2-40B4-BE49-F238E27FC236}">
                  <a16:creationId xmlns:a16="http://schemas.microsoft.com/office/drawing/2014/main" id="{D16FD6B2-2D23-944F-9D45-3E49BF416F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" y="3388"/>
              <a:ext cx="595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solidFill>
              <a:srgbClr val="009900"/>
            </a:soli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5" name="Rectangle 9">
              <a:extLst>
                <a:ext uri="{FF2B5EF4-FFF2-40B4-BE49-F238E27FC236}">
                  <a16:creationId xmlns:a16="http://schemas.microsoft.com/office/drawing/2014/main" id="{CD39342E-04E5-7A4A-A4B7-F92B1DD6D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" y="3095"/>
              <a:ext cx="596" cy="302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1286" name="Arc 10">
              <a:extLst>
                <a:ext uri="{FF2B5EF4-FFF2-40B4-BE49-F238E27FC236}">
                  <a16:creationId xmlns:a16="http://schemas.microsoft.com/office/drawing/2014/main" id="{4DEC8D06-E3EA-FC46-83F1-7F87D3F878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76" y="2833"/>
              <a:ext cx="594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7" name="Line 11">
              <a:extLst>
                <a:ext uri="{FF2B5EF4-FFF2-40B4-BE49-F238E27FC236}">
                  <a16:creationId xmlns:a16="http://schemas.microsoft.com/office/drawing/2014/main" id="{6D5C9A83-D208-CC49-8BC4-161A9CA00C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76" y="2992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8" name="Line 12">
              <a:extLst>
                <a:ext uri="{FF2B5EF4-FFF2-40B4-BE49-F238E27FC236}">
                  <a16:creationId xmlns:a16="http://schemas.microsoft.com/office/drawing/2014/main" id="{488C784B-27D8-694D-BA57-BD6A0398B1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72" y="2990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9" name="Line 13">
              <a:extLst>
                <a:ext uri="{FF2B5EF4-FFF2-40B4-BE49-F238E27FC236}">
                  <a16:creationId xmlns:a16="http://schemas.microsoft.com/office/drawing/2014/main" id="{4B821052-969A-E445-AFF7-B59FE01275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2685"/>
              <a:ext cx="0" cy="685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90" name="Oval 14">
              <a:extLst>
                <a:ext uri="{FF2B5EF4-FFF2-40B4-BE49-F238E27FC236}">
                  <a16:creationId xmlns:a16="http://schemas.microsoft.com/office/drawing/2014/main" id="{F9311952-A2BF-224B-8F98-452D3A2A91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" y="3358"/>
              <a:ext cx="122" cy="2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1291" name="Oval 15">
              <a:extLst>
                <a:ext uri="{FF2B5EF4-FFF2-40B4-BE49-F238E27FC236}">
                  <a16:creationId xmlns:a16="http://schemas.microsoft.com/office/drawing/2014/main" id="{59173A5D-C13F-8741-93C2-DD00EB0069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" y="3359"/>
              <a:ext cx="122" cy="24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</p:grpSp>
      <p:sp>
        <p:nvSpPr>
          <p:cNvPr id="11268" name="Text Box 44">
            <a:extLst>
              <a:ext uri="{FF2B5EF4-FFF2-40B4-BE49-F238E27FC236}">
                <a16:creationId xmlns:a16="http://schemas.microsoft.com/office/drawing/2014/main" id="{636A3E29-D4AD-B548-B078-82C8815D0D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525" y="2583815"/>
            <a:ext cx="2281238" cy="128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/>
              <a:t>Réacteur fermé</a:t>
            </a:r>
            <a:r>
              <a:rPr lang="fr-FR" altLang="fr-FR" dirty="0"/>
              <a:t> </a:t>
            </a:r>
          </a:p>
          <a:p>
            <a:r>
              <a:rPr lang="fr-FR" altLang="fr-FR" sz="1800" dirty="0"/>
              <a:t>cuve agitée contenant</a:t>
            </a:r>
          </a:p>
          <a:p>
            <a:r>
              <a:rPr lang="fr-FR" altLang="fr-FR" sz="1800" dirty="0"/>
              <a:t>initialement la charge </a:t>
            </a:r>
          </a:p>
          <a:p>
            <a:r>
              <a:rPr lang="fr-FR" altLang="fr-FR" sz="1800" dirty="0"/>
              <a:t>à convertir </a:t>
            </a:r>
            <a:endParaRPr lang="fr-FR" altLang="fr-FR" dirty="0"/>
          </a:p>
        </p:txBody>
      </p:sp>
      <p:grpSp>
        <p:nvGrpSpPr>
          <p:cNvPr id="3" name="Group 51">
            <a:extLst>
              <a:ext uri="{FF2B5EF4-FFF2-40B4-BE49-F238E27FC236}">
                <a16:creationId xmlns:a16="http://schemas.microsoft.com/office/drawing/2014/main" id="{36C92909-8CD9-6749-97F9-BDD3F1D45742}"/>
              </a:ext>
            </a:extLst>
          </p:cNvPr>
          <p:cNvGrpSpPr>
            <a:grpSpLocks/>
          </p:cNvGrpSpPr>
          <p:nvPr/>
        </p:nvGrpSpPr>
        <p:grpSpPr bwMode="auto">
          <a:xfrm>
            <a:off x="5272088" y="2850515"/>
            <a:ext cx="3057525" cy="2433638"/>
            <a:chOff x="3321" y="2074"/>
            <a:chExt cx="1926" cy="1533"/>
          </a:xfrm>
        </p:grpSpPr>
        <p:sp>
          <p:nvSpPr>
            <p:cNvPr id="11271" name="Text Box 46">
              <a:extLst>
                <a:ext uri="{FF2B5EF4-FFF2-40B4-BE49-F238E27FC236}">
                  <a16:creationId xmlns:a16="http://schemas.microsoft.com/office/drawing/2014/main" id="{6B0572F7-7980-7B4D-887D-AED7917045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73" y="2074"/>
              <a:ext cx="1874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b="1"/>
                <a:t>Réacteur semi-fermé</a:t>
              </a:r>
              <a:r>
                <a:rPr lang="fr-FR" altLang="fr-FR"/>
                <a:t> </a:t>
              </a:r>
            </a:p>
            <a:p>
              <a:r>
                <a:rPr lang="fr-FR" altLang="fr-FR" sz="1800"/>
                <a:t>réacteur fermé comportant </a:t>
              </a:r>
            </a:p>
            <a:p>
              <a:r>
                <a:rPr lang="fr-FR" altLang="fr-FR" sz="1800"/>
                <a:t>une alimentation (soutirage)  </a:t>
              </a:r>
              <a:endParaRPr lang="fr-FR" altLang="fr-FR"/>
            </a:p>
          </p:txBody>
        </p:sp>
        <p:sp>
          <p:nvSpPr>
            <p:cNvPr id="11272" name="Line 30">
              <a:extLst>
                <a:ext uri="{FF2B5EF4-FFF2-40B4-BE49-F238E27FC236}">
                  <a16:creationId xmlns:a16="http://schemas.microsoft.com/office/drawing/2014/main" id="{671B6035-B00A-744F-BD42-831B88E18D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6" y="2803"/>
              <a:ext cx="23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3" name="Arc 31">
              <a:extLst>
                <a:ext uri="{FF2B5EF4-FFF2-40B4-BE49-F238E27FC236}">
                  <a16:creationId xmlns:a16="http://schemas.microsoft.com/office/drawing/2014/main" id="{9BFF3408-B625-014E-A683-49B034D2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" y="3444"/>
              <a:ext cx="595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solidFill>
              <a:srgbClr val="009900"/>
            </a:soli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4" name="Rectangle 32">
              <a:extLst>
                <a:ext uri="{FF2B5EF4-FFF2-40B4-BE49-F238E27FC236}">
                  <a16:creationId xmlns:a16="http://schemas.microsoft.com/office/drawing/2014/main" id="{797E3B5B-239B-9143-ADAD-6183B8094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0" y="3151"/>
              <a:ext cx="596" cy="302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1275" name="Arc 33">
              <a:extLst>
                <a:ext uri="{FF2B5EF4-FFF2-40B4-BE49-F238E27FC236}">
                  <a16:creationId xmlns:a16="http://schemas.microsoft.com/office/drawing/2014/main" id="{6AE0168D-1920-0E4D-9877-334AD203CD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20" y="2889"/>
              <a:ext cx="594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6" name="Line 34">
              <a:extLst>
                <a:ext uri="{FF2B5EF4-FFF2-40B4-BE49-F238E27FC236}">
                  <a16:creationId xmlns:a16="http://schemas.microsoft.com/office/drawing/2014/main" id="{0D46E544-B9C2-FD4C-8E54-93B1B3D446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0" y="3048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7" name="Line 35">
              <a:extLst>
                <a:ext uri="{FF2B5EF4-FFF2-40B4-BE49-F238E27FC236}">
                  <a16:creationId xmlns:a16="http://schemas.microsoft.com/office/drawing/2014/main" id="{F404E3E7-423A-5642-A6D9-6E4B4F97A9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6" y="3046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8" name="Line 36">
              <a:extLst>
                <a:ext uri="{FF2B5EF4-FFF2-40B4-BE49-F238E27FC236}">
                  <a16:creationId xmlns:a16="http://schemas.microsoft.com/office/drawing/2014/main" id="{171214DB-691E-8E4E-982A-E3F7E68A5B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2" y="2741"/>
              <a:ext cx="0" cy="685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79" name="Oval 37">
              <a:extLst>
                <a:ext uri="{FF2B5EF4-FFF2-40B4-BE49-F238E27FC236}">
                  <a16:creationId xmlns:a16="http://schemas.microsoft.com/office/drawing/2014/main" id="{787F1337-F686-5447-8B93-33C7344FFD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8" y="3414"/>
              <a:ext cx="122" cy="2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1280" name="Oval 38">
              <a:extLst>
                <a:ext uri="{FF2B5EF4-FFF2-40B4-BE49-F238E27FC236}">
                  <a16:creationId xmlns:a16="http://schemas.microsoft.com/office/drawing/2014/main" id="{D0D84E4D-2479-EB48-B92C-AFFF7D1403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3" y="3415"/>
              <a:ext cx="122" cy="24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1281" name="Line 39">
              <a:extLst>
                <a:ext uri="{FF2B5EF4-FFF2-40B4-BE49-F238E27FC236}">
                  <a16:creationId xmlns:a16="http://schemas.microsoft.com/office/drawing/2014/main" id="{4F895678-00CF-7D43-B500-5CE8E2F0A1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21" y="2803"/>
              <a:ext cx="66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2" name="Line 40">
              <a:extLst>
                <a:ext uri="{FF2B5EF4-FFF2-40B4-BE49-F238E27FC236}">
                  <a16:creationId xmlns:a16="http://schemas.microsoft.com/office/drawing/2014/main" id="{22297502-7714-A24B-A5EF-1FA5668DA4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83" y="2798"/>
              <a:ext cx="0" cy="2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1283" name="Text Box 47">
              <a:extLst>
                <a:ext uri="{FF2B5EF4-FFF2-40B4-BE49-F238E27FC236}">
                  <a16:creationId xmlns:a16="http://schemas.microsoft.com/office/drawing/2014/main" id="{88F0BA1F-A0F1-7B4E-A54F-0DA5939415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6" y="2826"/>
              <a:ext cx="28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/>
                <a:t>F</a:t>
              </a:r>
              <a:r>
                <a:rPr lang="fr-FR" altLang="fr-FR" baseline="-25000"/>
                <a:t>o</a:t>
              </a:r>
              <a:endParaRPr lang="fr-FR" altLang="fr-FR"/>
            </a:p>
          </p:txBody>
        </p:sp>
      </p:grpSp>
      <p:sp>
        <p:nvSpPr>
          <p:cNvPr id="11270" name="Text Box 52">
            <a:extLst>
              <a:ext uri="{FF2B5EF4-FFF2-40B4-BE49-F238E27FC236}">
                <a16:creationId xmlns:a16="http://schemas.microsoft.com/office/drawing/2014/main" id="{01C212F8-5616-2146-AD32-D5C7617CA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5352415"/>
            <a:ext cx="2120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>
                <a:solidFill>
                  <a:srgbClr val="7030A0"/>
                </a:solidFill>
              </a:rPr>
              <a:t>Batch </a:t>
            </a:r>
            <a:r>
              <a:rPr lang="fr-FR" altLang="fr-FR" b="1" dirty="0" err="1">
                <a:solidFill>
                  <a:srgbClr val="7030A0"/>
                </a:solidFill>
              </a:rPr>
              <a:t>reactor</a:t>
            </a:r>
            <a:r>
              <a:rPr lang="fr-FR" altLang="fr-FR" b="1" dirty="0">
                <a:solidFill>
                  <a:srgbClr val="7030A0"/>
                </a:solidFill>
              </a:rPr>
              <a:t>  </a:t>
            </a:r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E5D2EAF3-ABCD-464C-8B95-DBF52CE01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672306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2"/>
              <a:tabLst>
                <a:tab pos="762000" algn="l"/>
              </a:tabLst>
            </a:pPr>
            <a:r>
              <a:rPr lang="fr-FR" altLang="fr-FR" sz="3200" kern="0" dirty="0"/>
              <a:t>Les différents types de 	réacteurs idéaux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8" name="Freeform 118">
            <a:extLst>
              <a:ext uri="{FF2B5EF4-FFF2-40B4-BE49-F238E27FC236}">
                <a16:creationId xmlns:a16="http://schemas.microsoft.com/office/drawing/2014/main" id="{BF888D13-5522-CC4A-993A-3A14CC0621AF}"/>
              </a:ext>
            </a:extLst>
          </p:cNvPr>
          <p:cNvSpPr>
            <a:spLocks/>
          </p:cNvSpPr>
          <p:nvPr/>
        </p:nvSpPr>
        <p:spPr bwMode="auto">
          <a:xfrm>
            <a:off x="6265863" y="5300663"/>
            <a:ext cx="444500" cy="96837"/>
          </a:xfrm>
          <a:custGeom>
            <a:avLst/>
            <a:gdLst>
              <a:gd name="T0" fmla="*/ 2147483647 w 129"/>
              <a:gd name="T1" fmla="*/ 2147483647 h 61"/>
              <a:gd name="T2" fmla="*/ 2147483647 w 129"/>
              <a:gd name="T3" fmla="*/ 2147483647 h 61"/>
              <a:gd name="T4" fmla="*/ 2147483647 w 129"/>
              <a:gd name="T5" fmla="*/ 2147483647 h 61"/>
              <a:gd name="T6" fmla="*/ 2147483647 w 129"/>
              <a:gd name="T7" fmla="*/ 2147483647 h 61"/>
              <a:gd name="T8" fmla="*/ 0 60000 65536"/>
              <a:gd name="T9" fmla="*/ 0 60000 65536"/>
              <a:gd name="T10" fmla="*/ 0 60000 65536"/>
              <a:gd name="T11" fmla="*/ 0 60000 65536"/>
              <a:gd name="T12" fmla="*/ 0 w 129"/>
              <a:gd name="T13" fmla="*/ 0 h 61"/>
              <a:gd name="T14" fmla="*/ 129 w 129"/>
              <a:gd name="T15" fmla="*/ 61 h 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9" h="61">
                <a:moveTo>
                  <a:pt x="12" y="21"/>
                </a:moveTo>
                <a:cubicBezTo>
                  <a:pt x="10" y="28"/>
                  <a:pt x="0" y="51"/>
                  <a:pt x="12" y="60"/>
                </a:cubicBezTo>
                <a:cubicBezTo>
                  <a:pt x="129" y="57"/>
                  <a:pt x="62" y="61"/>
                  <a:pt x="86" y="53"/>
                </a:cubicBezTo>
                <a:cubicBezTo>
                  <a:pt x="84" y="0"/>
                  <a:pt x="90" y="12"/>
                  <a:pt x="12" y="21"/>
                </a:cubicBezTo>
                <a:close/>
              </a:path>
            </a:pathLst>
          </a:custGeom>
          <a:solidFill>
            <a:srgbClr val="0099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7" name="Freeform 117">
            <a:extLst>
              <a:ext uri="{FF2B5EF4-FFF2-40B4-BE49-F238E27FC236}">
                <a16:creationId xmlns:a16="http://schemas.microsoft.com/office/drawing/2014/main" id="{7D2BC55D-8A88-AB4A-B6CF-3E14EDBEB91C}"/>
              </a:ext>
            </a:extLst>
          </p:cNvPr>
          <p:cNvSpPr>
            <a:spLocks/>
          </p:cNvSpPr>
          <p:nvPr/>
        </p:nvSpPr>
        <p:spPr bwMode="auto">
          <a:xfrm>
            <a:off x="5857875" y="4948238"/>
            <a:ext cx="292100" cy="96837"/>
          </a:xfrm>
          <a:custGeom>
            <a:avLst/>
            <a:gdLst>
              <a:gd name="T0" fmla="*/ 2147483647 w 129"/>
              <a:gd name="T1" fmla="*/ 2147483647 h 61"/>
              <a:gd name="T2" fmla="*/ 2147483647 w 129"/>
              <a:gd name="T3" fmla="*/ 2147483647 h 61"/>
              <a:gd name="T4" fmla="*/ 2147483647 w 129"/>
              <a:gd name="T5" fmla="*/ 2147483647 h 61"/>
              <a:gd name="T6" fmla="*/ 2147483647 w 129"/>
              <a:gd name="T7" fmla="*/ 2147483647 h 61"/>
              <a:gd name="T8" fmla="*/ 0 60000 65536"/>
              <a:gd name="T9" fmla="*/ 0 60000 65536"/>
              <a:gd name="T10" fmla="*/ 0 60000 65536"/>
              <a:gd name="T11" fmla="*/ 0 60000 65536"/>
              <a:gd name="T12" fmla="*/ 0 w 129"/>
              <a:gd name="T13" fmla="*/ 0 h 61"/>
              <a:gd name="T14" fmla="*/ 129 w 129"/>
              <a:gd name="T15" fmla="*/ 61 h 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9" h="61">
                <a:moveTo>
                  <a:pt x="12" y="21"/>
                </a:moveTo>
                <a:cubicBezTo>
                  <a:pt x="10" y="28"/>
                  <a:pt x="0" y="51"/>
                  <a:pt x="12" y="60"/>
                </a:cubicBezTo>
                <a:cubicBezTo>
                  <a:pt x="129" y="57"/>
                  <a:pt x="62" y="61"/>
                  <a:pt x="86" y="53"/>
                </a:cubicBezTo>
                <a:cubicBezTo>
                  <a:pt x="84" y="0"/>
                  <a:pt x="90" y="12"/>
                  <a:pt x="12" y="21"/>
                </a:cubicBezTo>
                <a:close/>
              </a:path>
            </a:pathLst>
          </a:custGeom>
          <a:solidFill>
            <a:srgbClr val="0099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6" name="Freeform 116">
            <a:extLst>
              <a:ext uri="{FF2B5EF4-FFF2-40B4-BE49-F238E27FC236}">
                <a16:creationId xmlns:a16="http://schemas.microsoft.com/office/drawing/2014/main" id="{FFD5FCB7-97C5-3B4A-82FB-524614CD916B}"/>
              </a:ext>
            </a:extLst>
          </p:cNvPr>
          <p:cNvSpPr>
            <a:spLocks/>
          </p:cNvSpPr>
          <p:nvPr/>
        </p:nvSpPr>
        <p:spPr bwMode="auto">
          <a:xfrm>
            <a:off x="6483350" y="4610100"/>
            <a:ext cx="122238" cy="90488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0099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5" name="Freeform 115">
            <a:extLst>
              <a:ext uri="{FF2B5EF4-FFF2-40B4-BE49-F238E27FC236}">
                <a16:creationId xmlns:a16="http://schemas.microsoft.com/office/drawing/2014/main" id="{3FD0E8A4-17BF-7641-88B7-0997D9678B84}"/>
              </a:ext>
            </a:extLst>
          </p:cNvPr>
          <p:cNvSpPr>
            <a:spLocks/>
          </p:cNvSpPr>
          <p:nvPr/>
        </p:nvSpPr>
        <p:spPr bwMode="auto">
          <a:xfrm>
            <a:off x="5668963" y="4610100"/>
            <a:ext cx="76200" cy="90488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0099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4" name="Freeform 114">
            <a:extLst>
              <a:ext uri="{FF2B5EF4-FFF2-40B4-BE49-F238E27FC236}">
                <a16:creationId xmlns:a16="http://schemas.microsoft.com/office/drawing/2014/main" id="{2190A116-543C-AE49-880A-93AE90535087}"/>
              </a:ext>
            </a:extLst>
          </p:cNvPr>
          <p:cNvSpPr>
            <a:spLocks/>
          </p:cNvSpPr>
          <p:nvPr/>
        </p:nvSpPr>
        <p:spPr bwMode="auto">
          <a:xfrm>
            <a:off x="6748463" y="5316538"/>
            <a:ext cx="74612" cy="90487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CC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3" name="Freeform 113">
            <a:extLst>
              <a:ext uri="{FF2B5EF4-FFF2-40B4-BE49-F238E27FC236}">
                <a16:creationId xmlns:a16="http://schemas.microsoft.com/office/drawing/2014/main" id="{0166A4F6-43B5-DD4E-B4F6-B632773F7F2B}"/>
              </a:ext>
            </a:extLst>
          </p:cNvPr>
          <p:cNvSpPr>
            <a:spLocks/>
          </p:cNvSpPr>
          <p:nvPr/>
        </p:nvSpPr>
        <p:spPr bwMode="auto">
          <a:xfrm>
            <a:off x="5822950" y="4964113"/>
            <a:ext cx="74613" cy="90487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CC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92" name="Freeform 112">
            <a:extLst>
              <a:ext uri="{FF2B5EF4-FFF2-40B4-BE49-F238E27FC236}">
                <a16:creationId xmlns:a16="http://schemas.microsoft.com/office/drawing/2014/main" id="{355A8C37-7866-7449-A552-5559103A7D4B}"/>
              </a:ext>
            </a:extLst>
          </p:cNvPr>
          <p:cNvSpPr>
            <a:spLocks/>
          </p:cNvSpPr>
          <p:nvPr/>
        </p:nvSpPr>
        <p:spPr bwMode="auto">
          <a:xfrm>
            <a:off x="6630988" y="4613275"/>
            <a:ext cx="74612" cy="90488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CC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20589" name="Freeform 109">
            <a:extLst>
              <a:ext uri="{FF2B5EF4-FFF2-40B4-BE49-F238E27FC236}">
                <a16:creationId xmlns:a16="http://schemas.microsoft.com/office/drawing/2014/main" id="{3EBA8F42-9816-824E-AC06-F45E86FC3E1F}"/>
              </a:ext>
            </a:extLst>
          </p:cNvPr>
          <p:cNvSpPr>
            <a:spLocks/>
          </p:cNvSpPr>
          <p:nvPr/>
        </p:nvSpPr>
        <p:spPr bwMode="auto">
          <a:xfrm>
            <a:off x="5672138" y="4606925"/>
            <a:ext cx="74612" cy="90488"/>
          </a:xfrm>
          <a:custGeom>
            <a:avLst/>
            <a:gdLst>
              <a:gd name="T0" fmla="*/ 2147483647 w 63"/>
              <a:gd name="T1" fmla="*/ 2147483647 h 59"/>
              <a:gd name="T2" fmla="*/ 2147483647 w 63"/>
              <a:gd name="T3" fmla="*/ 2147483647 h 59"/>
              <a:gd name="T4" fmla="*/ 2147483647 w 63"/>
              <a:gd name="T5" fmla="*/ 2147483647 h 59"/>
              <a:gd name="T6" fmla="*/ 2147483647 w 63"/>
              <a:gd name="T7" fmla="*/ 2147483647 h 59"/>
              <a:gd name="T8" fmla="*/ 0 60000 65536"/>
              <a:gd name="T9" fmla="*/ 0 60000 65536"/>
              <a:gd name="T10" fmla="*/ 0 60000 65536"/>
              <a:gd name="T11" fmla="*/ 0 60000 65536"/>
              <a:gd name="T12" fmla="*/ 0 w 63"/>
              <a:gd name="T13" fmla="*/ 0 h 59"/>
              <a:gd name="T14" fmla="*/ 63 w 63"/>
              <a:gd name="T15" fmla="*/ 59 h 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3" h="59">
                <a:moveTo>
                  <a:pt x="6" y="9"/>
                </a:moveTo>
                <a:cubicBezTo>
                  <a:pt x="5" y="17"/>
                  <a:pt x="0" y="40"/>
                  <a:pt x="6" y="50"/>
                </a:cubicBezTo>
                <a:cubicBezTo>
                  <a:pt x="63" y="47"/>
                  <a:pt x="42" y="59"/>
                  <a:pt x="54" y="35"/>
                </a:cubicBezTo>
                <a:cubicBezTo>
                  <a:pt x="58" y="3"/>
                  <a:pt x="44" y="0"/>
                  <a:pt x="6" y="9"/>
                </a:cubicBezTo>
                <a:close/>
              </a:path>
            </a:pathLst>
          </a:custGeom>
          <a:solidFill>
            <a:srgbClr val="CC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12298" name="Rectangle 3">
            <a:extLst>
              <a:ext uri="{FF2B5EF4-FFF2-40B4-BE49-F238E27FC236}">
                <a16:creationId xmlns:a16="http://schemas.microsoft.com/office/drawing/2014/main" id="{5F28D70E-5FE2-4847-A837-C97AE1018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47640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2299" name="Text Box 27">
            <a:extLst>
              <a:ext uri="{FF2B5EF4-FFF2-40B4-BE49-F238E27FC236}">
                <a16:creationId xmlns:a16="http://schemas.microsoft.com/office/drawing/2014/main" id="{1014E811-E20E-444A-8760-52B817A5F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775" y="2238375"/>
            <a:ext cx="4127500" cy="164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/>
              <a:t>Réacteur parfaitement </a:t>
            </a:r>
          </a:p>
          <a:p>
            <a:r>
              <a:rPr lang="fr-FR" altLang="fr-FR" b="1"/>
              <a:t>agité continu </a:t>
            </a:r>
            <a:endParaRPr lang="fr-FR" altLang="fr-FR"/>
          </a:p>
          <a:p>
            <a:r>
              <a:rPr lang="fr-FR" altLang="fr-FR" sz="1800"/>
              <a:t>Concentrations identiques en chaque point </a:t>
            </a:r>
          </a:p>
          <a:p>
            <a:r>
              <a:rPr lang="fr-FR" altLang="fr-FR" sz="1800">
                <a:sym typeface="Symbol" pitchFamily="2" charset="2"/>
              </a:rPr>
              <a:t> composition en sortie identique à la </a:t>
            </a:r>
          </a:p>
          <a:p>
            <a:r>
              <a:rPr lang="fr-FR" altLang="fr-FR" sz="1800">
                <a:sym typeface="Symbol" pitchFamily="2" charset="2"/>
              </a:rPr>
              <a:t>composition dans le réacteur </a:t>
            </a:r>
            <a:endParaRPr lang="fr-FR" altLang="fr-FR"/>
          </a:p>
        </p:txBody>
      </p:sp>
      <p:grpSp>
        <p:nvGrpSpPr>
          <p:cNvPr id="12300" name="Group 119">
            <a:extLst>
              <a:ext uri="{FF2B5EF4-FFF2-40B4-BE49-F238E27FC236}">
                <a16:creationId xmlns:a16="http://schemas.microsoft.com/office/drawing/2014/main" id="{45B3CC71-02AC-EB4D-864F-B009E34104C8}"/>
              </a:ext>
            </a:extLst>
          </p:cNvPr>
          <p:cNvGrpSpPr>
            <a:grpSpLocks/>
          </p:cNvGrpSpPr>
          <p:nvPr/>
        </p:nvGrpSpPr>
        <p:grpSpPr bwMode="auto">
          <a:xfrm>
            <a:off x="788988" y="4046538"/>
            <a:ext cx="2190750" cy="1535112"/>
            <a:chOff x="497" y="2741"/>
            <a:chExt cx="1380" cy="967"/>
          </a:xfrm>
        </p:grpSpPr>
        <p:sp>
          <p:nvSpPr>
            <p:cNvPr id="12343" name="Line 13">
              <a:extLst>
                <a:ext uri="{FF2B5EF4-FFF2-40B4-BE49-F238E27FC236}">
                  <a16:creationId xmlns:a16="http://schemas.microsoft.com/office/drawing/2014/main" id="{340D2DC0-0611-7B4C-8883-8F856EBF5B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2" y="2803"/>
              <a:ext cx="23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44" name="Arc 14">
              <a:extLst>
                <a:ext uri="{FF2B5EF4-FFF2-40B4-BE49-F238E27FC236}">
                  <a16:creationId xmlns:a16="http://schemas.microsoft.com/office/drawing/2014/main" id="{B70C82F2-0E1A-4244-8E3D-C500F6C5F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" y="3444"/>
              <a:ext cx="595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gradFill rotWithShape="0">
              <a:gsLst>
                <a:gs pos="0">
                  <a:srgbClr val="009900"/>
                </a:gs>
                <a:gs pos="100000">
                  <a:srgbClr val="FFFFFF"/>
                </a:gs>
              </a:gsLst>
              <a:lin ang="0" scaled="1"/>
            </a:gra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45" name="Rectangle 15">
              <a:extLst>
                <a:ext uri="{FF2B5EF4-FFF2-40B4-BE49-F238E27FC236}">
                  <a16:creationId xmlns:a16="http://schemas.microsoft.com/office/drawing/2014/main" id="{705CB57F-7599-1343-A129-EE469208C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6" y="3151"/>
              <a:ext cx="596" cy="302"/>
            </a:xfrm>
            <a:prstGeom prst="rect">
              <a:avLst/>
            </a:prstGeom>
            <a:gradFill rotWithShape="0">
              <a:gsLst>
                <a:gs pos="0">
                  <a:srgbClr val="009900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2346" name="Arc 16">
              <a:extLst>
                <a:ext uri="{FF2B5EF4-FFF2-40B4-BE49-F238E27FC236}">
                  <a16:creationId xmlns:a16="http://schemas.microsoft.com/office/drawing/2014/main" id="{B7924677-53A0-624A-A778-A286BBFC38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96" y="2889"/>
              <a:ext cx="594" cy="1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47" name="Line 17">
              <a:extLst>
                <a:ext uri="{FF2B5EF4-FFF2-40B4-BE49-F238E27FC236}">
                  <a16:creationId xmlns:a16="http://schemas.microsoft.com/office/drawing/2014/main" id="{3851C394-F51D-2E49-9C2D-8773A484E8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6" y="3048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48" name="Line 18">
              <a:extLst>
                <a:ext uri="{FF2B5EF4-FFF2-40B4-BE49-F238E27FC236}">
                  <a16:creationId xmlns:a16="http://schemas.microsoft.com/office/drawing/2014/main" id="{2458AB10-A6B7-E849-BDDA-B7715FD0C5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92" y="3046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49" name="Line 19">
              <a:extLst>
                <a:ext uri="{FF2B5EF4-FFF2-40B4-BE49-F238E27FC236}">
                  <a16:creationId xmlns:a16="http://schemas.microsoft.com/office/drawing/2014/main" id="{FF90278D-327C-4642-A4C7-A0CF12460E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8" y="2741"/>
              <a:ext cx="0" cy="685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0" name="Oval 20">
              <a:extLst>
                <a:ext uri="{FF2B5EF4-FFF2-40B4-BE49-F238E27FC236}">
                  <a16:creationId xmlns:a16="http://schemas.microsoft.com/office/drawing/2014/main" id="{6189C5B8-4B34-4A44-ABCB-508B0CF4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4" y="3414"/>
              <a:ext cx="122" cy="2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2351" name="Oval 21">
              <a:extLst>
                <a:ext uri="{FF2B5EF4-FFF2-40B4-BE49-F238E27FC236}">
                  <a16:creationId xmlns:a16="http://schemas.microsoft.com/office/drawing/2014/main" id="{2748458C-B1D7-C349-9CBE-6260F79EE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3415"/>
              <a:ext cx="122" cy="24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2352" name="Line 22">
              <a:extLst>
                <a:ext uri="{FF2B5EF4-FFF2-40B4-BE49-F238E27FC236}">
                  <a16:creationId xmlns:a16="http://schemas.microsoft.com/office/drawing/2014/main" id="{304A6005-95ED-4A47-8968-E8D0E905E2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7" y="2803"/>
              <a:ext cx="66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3" name="Line 23">
              <a:extLst>
                <a:ext uri="{FF2B5EF4-FFF2-40B4-BE49-F238E27FC236}">
                  <a16:creationId xmlns:a16="http://schemas.microsoft.com/office/drawing/2014/main" id="{46D805DD-F34B-9B44-AC93-0E9027761C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9" y="2798"/>
              <a:ext cx="0" cy="2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4" name="Line 24">
              <a:extLst>
                <a:ext uri="{FF2B5EF4-FFF2-40B4-BE49-F238E27FC236}">
                  <a16:creationId xmlns:a16="http://schemas.microsoft.com/office/drawing/2014/main" id="{1FDC7CBB-B272-804A-8A42-FF908EA981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7" y="3604"/>
              <a:ext cx="0" cy="7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5" name="Line 25">
              <a:extLst>
                <a:ext uri="{FF2B5EF4-FFF2-40B4-BE49-F238E27FC236}">
                  <a16:creationId xmlns:a16="http://schemas.microsoft.com/office/drawing/2014/main" id="{5425694F-A0A0-0845-A2BB-FEE9B110DB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1" y="3676"/>
              <a:ext cx="56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6" name="Line 26">
              <a:extLst>
                <a:ext uri="{FF2B5EF4-FFF2-40B4-BE49-F238E27FC236}">
                  <a16:creationId xmlns:a16="http://schemas.microsoft.com/office/drawing/2014/main" id="{AFAE973B-8913-2F4C-84BF-8054576377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39" y="3675"/>
              <a:ext cx="23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57" name="Text Box 29">
              <a:extLst>
                <a:ext uri="{FF2B5EF4-FFF2-40B4-BE49-F238E27FC236}">
                  <a16:creationId xmlns:a16="http://schemas.microsoft.com/office/drawing/2014/main" id="{E2C4B701-E244-2E48-9E59-EEC75E6516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826"/>
              <a:ext cx="28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/>
                <a:t>F</a:t>
              </a:r>
              <a:r>
                <a:rPr lang="fr-FR" altLang="fr-FR" baseline="-25000"/>
                <a:t>o</a:t>
              </a:r>
              <a:endParaRPr lang="fr-FR" altLang="fr-FR"/>
            </a:p>
          </p:txBody>
        </p:sp>
        <p:sp>
          <p:nvSpPr>
            <p:cNvPr id="12358" name="Rectangle 31">
              <a:extLst>
                <a:ext uri="{FF2B5EF4-FFF2-40B4-BE49-F238E27FC236}">
                  <a16:creationId xmlns:a16="http://schemas.microsoft.com/office/drawing/2014/main" id="{0BC5DCB5-DE59-1F48-AAA0-F7F2DA66C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" y="3420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/>
                <a:t>F</a:t>
              </a:r>
            </a:p>
          </p:txBody>
        </p:sp>
      </p:grpSp>
      <p:grpSp>
        <p:nvGrpSpPr>
          <p:cNvPr id="3" name="Group 67">
            <a:extLst>
              <a:ext uri="{FF2B5EF4-FFF2-40B4-BE49-F238E27FC236}">
                <a16:creationId xmlns:a16="http://schemas.microsoft.com/office/drawing/2014/main" id="{94F9451C-9859-0040-A455-67EE07B0E65C}"/>
              </a:ext>
            </a:extLst>
          </p:cNvPr>
          <p:cNvGrpSpPr>
            <a:grpSpLocks/>
          </p:cNvGrpSpPr>
          <p:nvPr/>
        </p:nvGrpSpPr>
        <p:grpSpPr bwMode="auto">
          <a:xfrm>
            <a:off x="7396163" y="4086225"/>
            <a:ext cx="420687" cy="1550988"/>
            <a:chOff x="4659" y="2766"/>
            <a:chExt cx="265" cy="977"/>
          </a:xfrm>
        </p:grpSpPr>
        <p:grpSp>
          <p:nvGrpSpPr>
            <p:cNvPr id="12329" name="Group 40">
              <a:extLst>
                <a:ext uri="{FF2B5EF4-FFF2-40B4-BE49-F238E27FC236}">
                  <a16:creationId xmlns:a16="http://schemas.microsoft.com/office/drawing/2014/main" id="{C4A31835-1043-2043-A244-1849744870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59" y="3054"/>
              <a:ext cx="265" cy="424"/>
              <a:chOff x="0" y="0"/>
              <a:chExt cx="20000" cy="20000"/>
            </a:xfrm>
          </p:grpSpPr>
          <p:sp>
            <p:nvSpPr>
              <p:cNvPr id="12340" name="Rectangle 41">
                <a:extLst>
                  <a:ext uri="{FF2B5EF4-FFF2-40B4-BE49-F238E27FC236}">
                    <a16:creationId xmlns:a16="http://schemas.microsoft.com/office/drawing/2014/main" id="{7C924CE3-A4AE-8E42-ACB4-62B7F0EB6F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20000" cy="19989"/>
              </a:xfrm>
              <a:prstGeom prst="rect">
                <a:avLst/>
              </a:prstGeom>
              <a:solidFill>
                <a:srgbClr val="C0C0C0"/>
              </a:solidFill>
              <a:ln w="127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fr-FR" altLang="fr-FR"/>
              </a:p>
            </p:txBody>
          </p:sp>
          <p:sp>
            <p:nvSpPr>
              <p:cNvPr id="12341" name="Line 42">
                <a:extLst>
                  <a:ext uri="{FF2B5EF4-FFF2-40B4-BE49-F238E27FC236}">
                    <a16:creationId xmlns:a16="http://schemas.microsoft.com/office/drawing/2014/main" id="{324547AE-7A05-994A-A25A-DCB40C8788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7" y="66"/>
                <a:ext cx="19601" cy="19934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342" name="Line 43">
                <a:extLst>
                  <a:ext uri="{FF2B5EF4-FFF2-40B4-BE49-F238E27FC236}">
                    <a16:creationId xmlns:a16="http://schemas.microsoft.com/office/drawing/2014/main" id="{4BB1B519-8671-1C4A-98EF-B2A136DE94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27" y="66"/>
                <a:ext cx="19601" cy="19934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12330" name="Arc 34">
              <a:extLst>
                <a:ext uri="{FF2B5EF4-FFF2-40B4-BE49-F238E27FC236}">
                  <a16:creationId xmlns:a16="http://schemas.microsoft.com/office/drawing/2014/main" id="{B6AEB7B4-CB25-2745-926E-42526AC3C70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59" y="2869"/>
              <a:ext cx="131" cy="7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2331" name="Arc 35">
              <a:extLst>
                <a:ext uri="{FF2B5EF4-FFF2-40B4-BE49-F238E27FC236}">
                  <a16:creationId xmlns:a16="http://schemas.microsoft.com/office/drawing/2014/main" id="{2289F48C-CFFC-8145-968E-EC647AEF1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0" y="2870"/>
              <a:ext cx="132" cy="7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/>
            </a:p>
          </p:txBody>
        </p:sp>
        <p:sp>
          <p:nvSpPr>
            <p:cNvPr id="12332" name="Line 36">
              <a:extLst>
                <a:ext uri="{FF2B5EF4-FFF2-40B4-BE49-F238E27FC236}">
                  <a16:creationId xmlns:a16="http://schemas.microsoft.com/office/drawing/2014/main" id="{A9BF7D8A-30B2-6C44-A518-A5711BC71C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9" y="2940"/>
              <a:ext cx="1" cy="628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333" name="Arc 37">
              <a:extLst>
                <a:ext uri="{FF2B5EF4-FFF2-40B4-BE49-F238E27FC236}">
                  <a16:creationId xmlns:a16="http://schemas.microsoft.com/office/drawing/2014/main" id="{8AB0525F-F13F-214A-BC31-68C4170681DF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4660" y="3566"/>
              <a:ext cx="130" cy="7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334" name="Arc 38">
              <a:extLst>
                <a:ext uri="{FF2B5EF4-FFF2-40B4-BE49-F238E27FC236}">
                  <a16:creationId xmlns:a16="http://schemas.microsoft.com/office/drawing/2014/main" id="{2822BD2A-66CB-FC45-A4D5-5C6DA6115C4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789" y="3566"/>
              <a:ext cx="135" cy="7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54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335" name="Line 39">
              <a:extLst>
                <a:ext uri="{FF2B5EF4-FFF2-40B4-BE49-F238E27FC236}">
                  <a16:creationId xmlns:a16="http://schemas.microsoft.com/office/drawing/2014/main" id="{7DAF3AFD-2841-A842-A1A2-92D96B27E0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3" y="2937"/>
              <a:ext cx="1" cy="629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336" name="Line 61">
              <a:extLst>
                <a:ext uri="{FF2B5EF4-FFF2-40B4-BE49-F238E27FC236}">
                  <a16:creationId xmlns:a16="http://schemas.microsoft.com/office/drawing/2014/main" id="{215A2812-27FB-F14A-971E-1101134F89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8" y="2766"/>
              <a:ext cx="0" cy="10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37" name="Line 62">
              <a:extLst>
                <a:ext uri="{FF2B5EF4-FFF2-40B4-BE49-F238E27FC236}">
                  <a16:creationId xmlns:a16="http://schemas.microsoft.com/office/drawing/2014/main" id="{41ACA3FE-9F71-C94D-AD54-750E883A32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8" y="2794"/>
              <a:ext cx="0" cy="5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38" name="Line 65">
              <a:extLst>
                <a:ext uri="{FF2B5EF4-FFF2-40B4-BE49-F238E27FC236}">
                  <a16:creationId xmlns:a16="http://schemas.microsoft.com/office/drawing/2014/main" id="{5047DDC1-8C77-9845-9C30-31A7BCBC13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91" y="3641"/>
              <a:ext cx="0" cy="10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2339" name="Line 66">
              <a:extLst>
                <a:ext uri="{FF2B5EF4-FFF2-40B4-BE49-F238E27FC236}">
                  <a16:creationId xmlns:a16="http://schemas.microsoft.com/office/drawing/2014/main" id="{5254252C-98CE-5946-90DE-931991C16C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91" y="3669"/>
              <a:ext cx="0" cy="5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grpSp>
        <p:nvGrpSpPr>
          <p:cNvPr id="5" name="Group 110">
            <a:extLst>
              <a:ext uri="{FF2B5EF4-FFF2-40B4-BE49-F238E27FC236}">
                <a16:creationId xmlns:a16="http://schemas.microsoft.com/office/drawing/2014/main" id="{E10949CD-D3ED-8C4A-8EE6-1976960F4543}"/>
              </a:ext>
            </a:extLst>
          </p:cNvPr>
          <p:cNvGrpSpPr>
            <a:grpSpLocks/>
          </p:cNvGrpSpPr>
          <p:nvPr/>
        </p:nvGrpSpPr>
        <p:grpSpPr bwMode="auto">
          <a:xfrm>
            <a:off x="4921250" y="2759075"/>
            <a:ext cx="3359150" cy="2630488"/>
            <a:chOff x="3100" y="1930"/>
            <a:chExt cx="2116" cy="1657"/>
          </a:xfrm>
        </p:grpSpPr>
        <p:sp>
          <p:nvSpPr>
            <p:cNvPr id="12305" name="Text Box 28">
              <a:extLst>
                <a:ext uri="{FF2B5EF4-FFF2-40B4-BE49-F238E27FC236}">
                  <a16:creationId xmlns:a16="http://schemas.microsoft.com/office/drawing/2014/main" id="{B3CCE187-9C67-624C-A892-9C0FC9E4D6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00" y="1930"/>
              <a:ext cx="2116" cy="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b="1" dirty="0"/>
                <a:t>Réacteur piston </a:t>
              </a:r>
              <a:r>
                <a:rPr lang="fr-FR" altLang="fr-FR" dirty="0"/>
                <a:t> </a:t>
              </a:r>
            </a:p>
            <a:p>
              <a:r>
                <a:rPr lang="fr-FR" altLang="fr-FR" sz="1800" dirty="0"/>
                <a:t>charge progressant en tranches parallèles et indépendantes où les variables d </a:t>
              </a:r>
              <a:r>
                <a:rPr lang="ja-JP" altLang="fr-FR" sz="1800" dirty="0"/>
                <a:t>’</a:t>
              </a:r>
              <a:r>
                <a:rPr lang="fr-FR" altLang="ja-JP" sz="1800" dirty="0"/>
                <a:t>état sont constantes </a:t>
              </a:r>
              <a:endParaRPr lang="fr-FR" altLang="fr-FR" dirty="0"/>
            </a:p>
          </p:txBody>
        </p:sp>
        <p:grpSp>
          <p:nvGrpSpPr>
            <p:cNvPr id="12306" name="Group 105">
              <a:extLst>
                <a:ext uri="{FF2B5EF4-FFF2-40B4-BE49-F238E27FC236}">
                  <a16:creationId xmlns:a16="http://schemas.microsoft.com/office/drawing/2014/main" id="{2F69D599-3778-4E4B-B9A5-B5D5AC77F3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25" y="3102"/>
              <a:ext cx="1060" cy="485"/>
              <a:chOff x="3425" y="3102"/>
              <a:chExt cx="1060" cy="485"/>
            </a:xfrm>
          </p:grpSpPr>
          <p:grpSp>
            <p:nvGrpSpPr>
              <p:cNvPr id="12307" name="Group 75">
                <a:extLst>
                  <a:ext uri="{FF2B5EF4-FFF2-40B4-BE49-F238E27FC236}">
                    <a16:creationId xmlns:a16="http://schemas.microsoft.com/office/drawing/2014/main" id="{02C30142-667C-0049-969B-7CAF9E1A614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63" y="3102"/>
                <a:ext cx="922" cy="136"/>
                <a:chOff x="3563" y="3102"/>
                <a:chExt cx="922" cy="136"/>
              </a:xfrm>
            </p:grpSpPr>
            <p:sp>
              <p:nvSpPr>
                <p:cNvPr id="12325" name="Line 68">
                  <a:extLst>
                    <a:ext uri="{FF2B5EF4-FFF2-40B4-BE49-F238E27FC236}">
                      <a16:creationId xmlns:a16="http://schemas.microsoft.com/office/drawing/2014/main" id="{51EA24AB-CDD6-1642-96A0-4AF2AF5D8D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63" y="3102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6" name="Line 70">
                  <a:extLst>
                    <a:ext uri="{FF2B5EF4-FFF2-40B4-BE49-F238E27FC236}">
                      <a16:creationId xmlns:a16="http://schemas.microsoft.com/office/drawing/2014/main" id="{0D6DC35A-D136-0445-901F-BA35E4789D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64" y="3142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7" name="Arc 71">
                  <a:extLst>
                    <a:ext uri="{FF2B5EF4-FFF2-40B4-BE49-F238E27FC236}">
                      <a16:creationId xmlns:a16="http://schemas.microsoft.com/office/drawing/2014/main" id="{1304C517-7639-8548-BA46-44A8BFF60E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0" y="3102"/>
                  <a:ext cx="135" cy="13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8" name="Arc 74">
                  <a:extLst>
                    <a:ext uri="{FF2B5EF4-FFF2-40B4-BE49-F238E27FC236}">
                      <a16:creationId xmlns:a16="http://schemas.microsoft.com/office/drawing/2014/main" id="{72DDF6A0-4F9B-3A44-8D5A-1CCB0C2D30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5" y="3143"/>
                  <a:ext cx="89" cy="9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308" name="Group 76">
                <a:extLst>
                  <a:ext uri="{FF2B5EF4-FFF2-40B4-BE49-F238E27FC236}">
                    <a16:creationId xmlns:a16="http://schemas.microsoft.com/office/drawing/2014/main" id="{0BB3544A-54BA-494D-9296-6375BF178E2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V="1">
                <a:off x="3563" y="3230"/>
                <a:ext cx="922" cy="136"/>
                <a:chOff x="3563" y="3102"/>
                <a:chExt cx="922" cy="136"/>
              </a:xfrm>
            </p:grpSpPr>
            <p:sp>
              <p:nvSpPr>
                <p:cNvPr id="12321" name="Line 77">
                  <a:extLst>
                    <a:ext uri="{FF2B5EF4-FFF2-40B4-BE49-F238E27FC236}">
                      <a16:creationId xmlns:a16="http://schemas.microsoft.com/office/drawing/2014/main" id="{B65E4F82-1A84-E74F-8ED3-4DB7D57EB3D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63" y="3102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2" name="Line 78">
                  <a:extLst>
                    <a:ext uri="{FF2B5EF4-FFF2-40B4-BE49-F238E27FC236}">
                      <a16:creationId xmlns:a16="http://schemas.microsoft.com/office/drawing/2014/main" id="{87EC29E6-1F46-8145-BD8C-0BEE5502876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64" y="3142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3" name="Arc 79">
                  <a:extLst>
                    <a:ext uri="{FF2B5EF4-FFF2-40B4-BE49-F238E27FC236}">
                      <a16:creationId xmlns:a16="http://schemas.microsoft.com/office/drawing/2014/main" id="{6397A340-ADC0-4E44-8232-CEDF4261A9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0" y="3102"/>
                  <a:ext cx="135" cy="13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4" name="Arc 80">
                  <a:extLst>
                    <a:ext uri="{FF2B5EF4-FFF2-40B4-BE49-F238E27FC236}">
                      <a16:creationId xmlns:a16="http://schemas.microsoft.com/office/drawing/2014/main" id="{3AAFBEAB-6B31-C747-B9B5-AA66E2053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5" y="3143"/>
                  <a:ext cx="89" cy="9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309" name="Group 94">
                <a:extLst>
                  <a:ext uri="{FF2B5EF4-FFF2-40B4-BE49-F238E27FC236}">
                    <a16:creationId xmlns:a16="http://schemas.microsoft.com/office/drawing/2014/main" id="{A13C7DAA-39D1-4F47-86BC-313AF3E14B7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16301801" flipH="1">
                <a:off x="3427" y="3324"/>
                <a:ext cx="135" cy="136"/>
                <a:chOff x="3320" y="3198"/>
                <a:chExt cx="135" cy="136"/>
              </a:xfrm>
            </p:grpSpPr>
            <p:sp>
              <p:nvSpPr>
                <p:cNvPr id="12319" name="Arc 84">
                  <a:extLst>
                    <a:ext uri="{FF2B5EF4-FFF2-40B4-BE49-F238E27FC236}">
                      <a16:creationId xmlns:a16="http://schemas.microsoft.com/office/drawing/2014/main" id="{D697038D-F732-D248-8E9B-4710ED1567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320" y="3198"/>
                  <a:ext cx="135" cy="13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20" name="Arc 85">
                  <a:extLst>
                    <a:ext uri="{FF2B5EF4-FFF2-40B4-BE49-F238E27FC236}">
                      <a16:creationId xmlns:a16="http://schemas.microsoft.com/office/drawing/2014/main" id="{714190FD-0C43-4141-9402-2ADD73075D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361" y="3239"/>
                  <a:ext cx="89" cy="9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310" name="Group 93">
                <a:extLst>
                  <a:ext uri="{FF2B5EF4-FFF2-40B4-BE49-F238E27FC236}">
                    <a16:creationId xmlns:a16="http://schemas.microsoft.com/office/drawing/2014/main" id="{4C151F80-7BBC-9141-9658-A75A6B3878B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25" y="3451"/>
                <a:ext cx="922" cy="136"/>
                <a:chOff x="3485" y="3503"/>
                <a:chExt cx="922" cy="136"/>
              </a:xfrm>
            </p:grpSpPr>
            <p:sp>
              <p:nvSpPr>
                <p:cNvPr id="12314" name="Line 87">
                  <a:extLst>
                    <a:ext uri="{FF2B5EF4-FFF2-40B4-BE49-F238E27FC236}">
                      <a16:creationId xmlns:a16="http://schemas.microsoft.com/office/drawing/2014/main" id="{533511FD-48B1-2746-9AF8-1F45BD7B048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3617" y="3639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15" name="Line 88">
                  <a:extLst>
                    <a:ext uri="{FF2B5EF4-FFF2-40B4-BE49-F238E27FC236}">
                      <a16:creationId xmlns:a16="http://schemas.microsoft.com/office/drawing/2014/main" id="{D7A37BDC-7A72-EE4A-9018-C1D022941C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3616" y="3599"/>
                  <a:ext cx="79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16" name="Arc 89">
                  <a:extLst>
                    <a:ext uri="{FF2B5EF4-FFF2-40B4-BE49-F238E27FC236}">
                      <a16:creationId xmlns:a16="http://schemas.microsoft.com/office/drawing/2014/main" id="{ACC1EE62-9C63-414C-AFE1-1D20859F4C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 flipV="1">
                  <a:off x="3485" y="3504"/>
                  <a:ext cx="135" cy="13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17" name="Arc 90">
                  <a:extLst>
                    <a:ext uri="{FF2B5EF4-FFF2-40B4-BE49-F238E27FC236}">
                      <a16:creationId xmlns:a16="http://schemas.microsoft.com/office/drawing/2014/main" id="{0D1A2EEF-EC93-A643-BCE3-53941C6F79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 flipV="1">
                  <a:off x="3526" y="3503"/>
                  <a:ext cx="89" cy="9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  <p:sp>
              <p:nvSpPr>
                <p:cNvPr id="12318" name="Line 92">
                  <a:extLst>
                    <a:ext uri="{FF2B5EF4-FFF2-40B4-BE49-F238E27FC236}">
                      <a16:creationId xmlns:a16="http://schemas.microsoft.com/office/drawing/2014/main" id="{49E1AC10-08E0-AD47-BAB6-B1491C35008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611" y="3598"/>
                  <a:ext cx="1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fr-FR"/>
                </a:p>
              </p:txBody>
            </p:sp>
          </p:grpSp>
          <p:sp>
            <p:nvSpPr>
              <p:cNvPr id="12311" name="Freeform 101">
                <a:extLst>
                  <a:ext uri="{FF2B5EF4-FFF2-40B4-BE49-F238E27FC236}">
                    <a16:creationId xmlns:a16="http://schemas.microsoft.com/office/drawing/2014/main" id="{FED6D18A-8802-864D-9D68-3A0E8C62E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4" y="3103"/>
                <a:ext cx="12" cy="37"/>
              </a:xfrm>
              <a:custGeom>
                <a:avLst/>
                <a:gdLst>
                  <a:gd name="T0" fmla="*/ 12 w 12"/>
                  <a:gd name="T1" fmla="*/ 0 h 37"/>
                  <a:gd name="T2" fmla="*/ 0 w 12"/>
                  <a:gd name="T3" fmla="*/ 13 h 37"/>
                  <a:gd name="T4" fmla="*/ 11 w 12"/>
                  <a:gd name="T5" fmla="*/ 37 h 37"/>
                  <a:gd name="T6" fmla="*/ 0 60000 65536"/>
                  <a:gd name="T7" fmla="*/ 0 60000 65536"/>
                  <a:gd name="T8" fmla="*/ 0 60000 65536"/>
                  <a:gd name="T9" fmla="*/ 0 w 12"/>
                  <a:gd name="T10" fmla="*/ 0 h 37"/>
                  <a:gd name="T11" fmla="*/ 12 w 12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2" h="37">
                    <a:moveTo>
                      <a:pt x="12" y="0"/>
                    </a:moveTo>
                    <a:cubicBezTo>
                      <a:pt x="3" y="7"/>
                      <a:pt x="5" y="2"/>
                      <a:pt x="0" y="13"/>
                    </a:cubicBezTo>
                    <a:cubicBezTo>
                      <a:pt x="1" y="19"/>
                      <a:pt x="1" y="37"/>
                      <a:pt x="11" y="37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12312" name="Freeform 102">
                <a:extLst>
                  <a:ext uri="{FF2B5EF4-FFF2-40B4-BE49-F238E27FC236}">
                    <a16:creationId xmlns:a16="http://schemas.microsoft.com/office/drawing/2014/main" id="{9DC9403A-A90B-6047-91D5-1A0922E759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5" y="3105"/>
                <a:ext cx="10" cy="37"/>
              </a:xfrm>
              <a:custGeom>
                <a:avLst/>
                <a:gdLst>
                  <a:gd name="T0" fmla="*/ 6 w 10"/>
                  <a:gd name="T1" fmla="*/ 0 h 37"/>
                  <a:gd name="T2" fmla="*/ 3 w 10"/>
                  <a:gd name="T3" fmla="*/ 31 h 37"/>
                  <a:gd name="T4" fmla="*/ 0 w 10"/>
                  <a:gd name="T5" fmla="*/ 37 h 37"/>
                  <a:gd name="T6" fmla="*/ 0 60000 65536"/>
                  <a:gd name="T7" fmla="*/ 0 60000 65536"/>
                  <a:gd name="T8" fmla="*/ 0 60000 65536"/>
                  <a:gd name="T9" fmla="*/ 0 w 10"/>
                  <a:gd name="T10" fmla="*/ 0 h 37"/>
                  <a:gd name="T11" fmla="*/ 10 w 10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" h="37">
                    <a:moveTo>
                      <a:pt x="6" y="0"/>
                    </a:moveTo>
                    <a:cubicBezTo>
                      <a:pt x="10" y="9"/>
                      <a:pt x="7" y="22"/>
                      <a:pt x="3" y="31"/>
                    </a:cubicBezTo>
                    <a:cubicBezTo>
                      <a:pt x="2" y="37"/>
                      <a:pt x="4" y="35"/>
                      <a:pt x="0" y="37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  <p:sp>
            <p:nvSpPr>
              <p:cNvPr id="12313" name="Freeform 104">
                <a:extLst>
                  <a:ext uri="{FF2B5EF4-FFF2-40B4-BE49-F238E27FC236}">
                    <a16:creationId xmlns:a16="http://schemas.microsoft.com/office/drawing/2014/main" id="{D58DBE08-49E2-EE48-8816-F37B052621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9" y="3548"/>
                <a:ext cx="10" cy="37"/>
              </a:xfrm>
              <a:custGeom>
                <a:avLst/>
                <a:gdLst>
                  <a:gd name="T0" fmla="*/ 6 w 10"/>
                  <a:gd name="T1" fmla="*/ 0 h 37"/>
                  <a:gd name="T2" fmla="*/ 3 w 10"/>
                  <a:gd name="T3" fmla="*/ 31 h 37"/>
                  <a:gd name="T4" fmla="*/ 0 w 10"/>
                  <a:gd name="T5" fmla="*/ 37 h 37"/>
                  <a:gd name="T6" fmla="*/ 0 60000 65536"/>
                  <a:gd name="T7" fmla="*/ 0 60000 65536"/>
                  <a:gd name="T8" fmla="*/ 0 60000 65536"/>
                  <a:gd name="T9" fmla="*/ 0 w 10"/>
                  <a:gd name="T10" fmla="*/ 0 h 37"/>
                  <a:gd name="T11" fmla="*/ 10 w 10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" h="37">
                    <a:moveTo>
                      <a:pt x="6" y="0"/>
                    </a:moveTo>
                    <a:cubicBezTo>
                      <a:pt x="10" y="9"/>
                      <a:pt x="7" y="22"/>
                      <a:pt x="3" y="31"/>
                    </a:cubicBezTo>
                    <a:cubicBezTo>
                      <a:pt x="2" y="37"/>
                      <a:pt x="4" y="35"/>
                      <a:pt x="0" y="37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fr-FR"/>
              </a:p>
            </p:txBody>
          </p:sp>
        </p:grpSp>
      </p:grpSp>
      <p:sp>
        <p:nvSpPr>
          <p:cNvPr id="12303" name="Text Box 120">
            <a:extLst>
              <a:ext uri="{FF2B5EF4-FFF2-40B4-BE49-F238E27FC236}">
                <a16:creationId xmlns:a16="http://schemas.microsoft.com/office/drawing/2014/main" id="{91485B8D-27F8-AE42-AF1B-5E1F1DA32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763" y="5451475"/>
            <a:ext cx="44180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fr-FR" b="1">
                <a:solidFill>
                  <a:srgbClr val="6D1E7F"/>
                </a:solidFill>
              </a:rPr>
              <a:t>Continuous stirred tank reactor </a:t>
            </a:r>
          </a:p>
        </p:txBody>
      </p:sp>
      <p:sp>
        <p:nvSpPr>
          <p:cNvPr id="12304" name="Text Box 121">
            <a:extLst>
              <a:ext uri="{FF2B5EF4-FFF2-40B4-BE49-F238E27FC236}">
                <a16:creationId xmlns:a16="http://schemas.microsoft.com/office/drawing/2014/main" id="{16DBD89B-4F40-ED45-9270-0D5904D8E6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5451475"/>
            <a:ext cx="25098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>
                <a:solidFill>
                  <a:srgbClr val="6D1E7F"/>
                </a:solidFill>
              </a:rPr>
              <a:t>Plug flow reactor </a:t>
            </a:r>
          </a:p>
        </p:txBody>
      </p:sp>
      <p:sp>
        <p:nvSpPr>
          <p:cNvPr id="72" name="Rectangle 2">
            <a:extLst>
              <a:ext uri="{FF2B5EF4-FFF2-40B4-BE49-F238E27FC236}">
                <a16:creationId xmlns:a16="http://schemas.microsoft.com/office/drawing/2014/main" id="{6B0CDE5F-4C5C-3444-BAD8-C1E57E0616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415256"/>
            <a:ext cx="39973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122	Réacteurs continus  </a:t>
            </a:r>
            <a:r>
              <a:rPr lang="fr-FR" altLang="fr-FR" sz="32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    </a:t>
            </a:r>
          </a:p>
        </p:txBody>
      </p:sp>
      <p:sp>
        <p:nvSpPr>
          <p:cNvPr id="75" name="Rectangle 2">
            <a:extLst>
              <a:ext uri="{FF2B5EF4-FFF2-40B4-BE49-F238E27FC236}">
                <a16:creationId xmlns:a16="http://schemas.microsoft.com/office/drawing/2014/main" id="{D6BC4E5D-0AB8-0541-860E-A1490099F6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672306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2"/>
              <a:tabLst>
                <a:tab pos="762000" algn="l"/>
              </a:tabLst>
            </a:pPr>
            <a:r>
              <a:rPr lang="fr-FR" altLang="fr-FR" sz="3200" kern="0" dirty="0"/>
              <a:t>Les différents types de 	réacteurs idéaux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0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47">
            <a:extLst>
              <a:ext uri="{FF2B5EF4-FFF2-40B4-BE49-F238E27FC236}">
                <a16:creationId xmlns:a16="http://schemas.microsoft.com/office/drawing/2014/main" id="{73F1CA54-7167-4342-8716-B972CEF96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663" y="2890995"/>
            <a:ext cx="5781675" cy="307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Rectangle 3">
            <a:extLst>
              <a:ext uri="{FF2B5EF4-FFF2-40B4-BE49-F238E27FC236}">
                <a16:creationId xmlns:a16="http://schemas.microsoft.com/office/drawing/2014/main" id="{865DB890-FCB8-6842-AE8C-1BA1E6CA3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4663" y="2867183"/>
            <a:ext cx="2319337" cy="3098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fr-FR" altLang="fr-FR" sz="2400"/>
          </a:p>
        </p:txBody>
      </p:sp>
      <p:sp>
        <p:nvSpPr>
          <p:cNvPr id="13313" name="Text Box 88">
            <a:extLst>
              <a:ext uri="{FF2B5EF4-FFF2-40B4-BE49-F238E27FC236}">
                <a16:creationId xmlns:a16="http://schemas.microsoft.com/office/drawing/2014/main" id="{51947901-6D22-4E4D-8F6F-5A7BED6D15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5936" y="1918335"/>
            <a:ext cx="391915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Cascade de réacteurs </a:t>
            </a:r>
          </a:p>
          <a:p>
            <a:r>
              <a:rPr lang="fr-FR" altLang="fr-FR" b="1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parfaitement agités continus </a:t>
            </a:r>
            <a:endParaRPr lang="fr-FR" altLang="fr-FR" dirty="0">
              <a:solidFill>
                <a:srgbClr val="40A3D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altLang="fr-FR" dirty="0">
              <a:solidFill>
                <a:srgbClr val="40A3D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314" name="Group 145">
            <a:extLst>
              <a:ext uri="{FF2B5EF4-FFF2-40B4-BE49-F238E27FC236}">
                <a16:creationId xmlns:a16="http://schemas.microsoft.com/office/drawing/2014/main" id="{0F07F18C-91C8-E44D-8084-ED1947D5BFF2}"/>
              </a:ext>
            </a:extLst>
          </p:cNvPr>
          <p:cNvGrpSpPr>
            <a:grpSpLocks/>
          </p:cNvGrpSpPr>
          <p:nvPr/>
        </p:nvGrpSpPr>
        <p:grpSpPr bwMode="auto">
          <a:xfrm>
            <a:off x="725488" y="2306638"/>
            <a:ext cx="3271837" cy="2713037"/>
            <a:chOff x="457" y="1453"/>
            <a:chExt cx="2061" cy="1709"/>
          </a:xfrm>
        </p:grpSpPr>
        <p:sp>
          <p:nvSpPr>
            <p:cNvPr id="13315" name="Line 72">
              <a:extLst>
                <a:ext uri="{FF2B5EF4-FFF2-40B4-BE49-F238E27FC236}">
                  <a16:creationId xmlns:a16="http://schemas.microsoft.com/office/drawing/2014/main" id="{5D44B560-A659-8C4C-8D91-8FA00CB8A9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" y="1492"/>
              <a:ext cx="14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16" name="Arc 73">
              <a:extLst>
                <a:ext uri="{FF2B5EF4-FFF2-40B4-BE49-F238E27FC236}">
                  <a16:creationId xmlns:a16="http://schemas.microsoft.com/office/drawing/2014/main" id="{B253FDAE-303B-E144-94EE-238A3A2B6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" y="1900"/>
              <a:ext cx="364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gradFill rotWithShape="0">
              <a:gsLst>
                <a:gs pos="0">
                  <a:schemeClr val="tx1"/>
                </a:gs>
                <a:gs pos="100000">
                  <a:srgbClr val="FFFFFF"/>
                </a:gs>
              </a:gsLst>
              <a:lin ang="0" scaled="1"/>
            </a:gra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17" name="Rectangle 74">
              <a:extLst>
                <a:ext uri="{FF2B5EF4-FFF2-40B4-BE49-F238E27FC236}">
                  <a16:creationId xmlns:a16="http://schemas.microsoft.com/office/drawing/2014/main" id="{012A8223-9BE0-F94B-A563-96E2E8AA34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" y="1714"/>
              <a:ext cx="365" cy="192"/>
            </a:xfrm>
            <a:prstGeom prst="rect">
              <a:avLst/>
            </a:prstGeom>
            <a:gradFill rotWithShape="0">
              <a:gsLst>
                <a:gs pos="0">
                  <a:schemeClr val="tx1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18" name="Arc 75">
              <a:extLst>
                <a:ext uri="{FF2B5EF4-FFF2-40B4-BE49-F238E27FC236}">
                  <a16:creationId xmlns:a16="http://schemas.microsoft.com/office/drawing/2014/main" id="{389F2353-6CCC-9F48-90A9-3E1C8F1D84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62" y="1547"/>
              <a:ext cx="363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19" name="Line 76">
              <a:extLst>
                <a:ext uri="{FF2B5EF4-FFF2-40B4-BE49-F238E27FC236}">
                  <a16:creationId xmlns:a16="http://schemas.microsoft.com/office/drawing/2014/main" id="{EC1BA75C-F974-774B-A15D-74AB5BD871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2" y="1648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0" name="Line 77">
              <a:extLst>
                <a:ext uri="{FF2B5EF4-FFF2-40B4-BE49-F238E27FC236}">
                  <a16:creationId xmlns:a16="http://schemas.microsoft.com/office/drawing/2014/main" id="{9E1F6D28-3432-8745-92A9-929D2ADB82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27" y="1647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1" name="Line 78">
              <a:extLst>
                <a:ext uri="{FF2B5EF4-FFF2-40B4-BE49-F238E27FC236}">
                  <a16:creationId xmlns:a16="http://schemas.microsoft.com/office/drawing/2014/main" id="{2A84A5BC-C524-2447-8E57-E958314355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1453"/>
              <a:ext cx="0" cy="436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2" name="Oval 79">
              <a:extLst>
                <a:ext uri="{FF2B5EF4-FFF2-40B4-BE49-F238E27FC236}">
                  <a16:creationId xmlns:a16="http://schemas.microsoft.com/office/drawing/2014/main" id="{A3419D62-76A5-074E-BD9B-E8B424A5E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" y="1881"/>
              <a:ext cx="75" cy="16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23" name="Oval 80">
              <a:extLst>
                <a:ext uri="{FF2B5EF4-FFF2-40B4-BE49-F238E27FC236}">
                  <a16:creationId xmlns:a16="http://schemas.microsoft.com/office/drawing/2014/main" id="{B054D319-6B97-4D4C-A1C1-6EBE88CCF8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" y="1882"/>
              <a:ext cx="75" cy="1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24" name="Line 81">
              <a:extLst>
                <a:ext uri="{FF2B5EF4-FFF2-40B4-BE49-F238E27FC236}">
                  <a16:creationId xmlns:a16="http://schemas.microsoft.com/office/drawing/2014/main" id="{726BD882-465E-5144-BCAE-811AB53A32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" y="1492"/>
              <a:ext cx="4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5" name="Line 82">
              <a:extLst>
                <a:ext uri="{FF2B5EF4-FFF2-40B4-BE49-F238E27FC236}">
                  <a16:creationId xmlns:a16="http://schemas.microsoft.com/office/drawing/2014/main" id="{F4AFEF3B-68B7-B247-9D45-DD38B0FC74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62" y="1489"/>
              <a:ext cx="0" cy="1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6" name="Line 83">
              <a:extLst>
                <a:ext uri="{FF2B5EF4-FFF2-40B4-BE49-F238E27FC236}">
                  <a16:creationId xmlns:a16="http://schemas.microsoft.com/office/drawing/2014/main" id="{1BE7223A-E32B-A943-AFAC-7A4DF7C0EE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59" y="2002"/>
              <a:ext cx="0" cy="4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7" name="Line 84">
              <a:extLst>
                <a:ext uri="{FF2B5EF4-FFF2-40B4-BE49-F238E27FC236}">
                  <a16:creationId xmlns:a16="http://schemas.microsoft.com/office/drawing/2014/main" id="{24D8D798-F362-4547-B539-627A6C05E2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55" y="2048"/>
              <a:ext cx="34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8" name="Line 85">
              <a:extLst>
                <a:ext uri="{FF2B5EF4-FFF2-40B4-BE49-F238E27FC236}">
                  <a16:creationId xmlns:a16="http://schemas.microsoft.com/office/drawing/2014/main" id="{91957EB5-0FC6-AF47-8D5B-E1EF878BD5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33" y="2047"/>
              <a:ext cx="14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29" name="Text Box 86">
              <a:extLst>
                <a:ext uri="{FF2B5EF4-FFF2-40B4-BE49-F238E27FC236}">
                  <a16:creationId xmlns:a16="http://schemas.microsoft.com/office/drawing/2014/main" id="{173E77C0-3FDF-814E-9B78-150CA4AB4A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" y="1489"/>
              <a:ext cx="2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1800"/>
                <a:t>F</a:t>
              </a:r>
              <a:r>
                <a:rPr lang="fr-FR" altLang="fr-FR" sz="1800" baseline="-25000"/>
                <a:t>o</a:t>
              </a:r>
              <a:endParaRPr lang="fr-FR" altLang="fr-FR"/>
            </a:p>
          </p:txBody>
        </p:sp>
        <p:sp>
          <p:nvSpPr>
            <p:cNvPr id="13330" name="Rectangle 87">
              <a:extLst>
                <a:ext uri="{FF2B5EF4-FFF2-40B4-BE49-F238E27FC236}">
                  <a16:creationId xmlns:a16="http://schemas.microsoft.com/office/drawing/2014/main" id="{E4E86840-CCE2-6C4F-953C-DFFED4C43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8" y="1827"/>
              <a:ext cx="2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1800"/>
                <a:t>F</a:t>
              </a:r>
              <a:r>
                <a:rPr lang="fr-FR" altLang="fr-FR" sz="1800" baseline="-25000"/>
                <a:t>1</a:t>
              </a:r>
              <a:endParaRPr lang="fr-FR" altLang="fr-FR"/>
            </a:p>
          </p:txBody>
        </p:sp>
        <p:sp>
          <p:nvSpPr>
            <p:cNvPr id="13331" name="Arc 109">
              <a:extLst>
                <a:ext uri="{FF2B5EF4-FFF2-40B4-BE49-F238E27FC236}">
                  <a16:creationId xmlns:a16="http://schemas.microsoft.com/office/drawing/2014/main" id="{EAB14787-F7CD-194B-9066-C6A090EC4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3" y="2452"/>
              <a:ext cx="364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rgbClr val="FFFFFF"/>
                </a:gs>
              </a:gsLst>
              <a:lin ang="0" scaled="1"/>
            </a:gra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32" name="Rectangle 110">
              <a:extLst>
                <a:ext uri="{FF2B5EF4-FFF2-40B4-BE49-F238E27FC236}">
                  <a16:creationId xmlns:a16="http://schemas.microsoft.com/office/drawing/2014/main" id="{8E7E3B04-7AA2-1542-A555-CDD583F25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2" y="2266"/>
              <a:ext cx="365" cy="192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33" name="Arc 111">
              <a:extLst>
                <a:ext uri="{FF2B5EF4-FFF2-40B4-BE49-F238E27FC236}">
                  <a16:creationId xmlns:a16="http://schemas.microsoft.com/office/drawing/2014/main" id="{097A0785-072E-E743-8E0B-6BC2A71B2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02" y="2099"/>
              <a:ext cx="363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34" name="Line 112">
              <a:extLst>
                <a:ext uri="{FF2B5EF4-FFF2-40B4-BE49-F238E27FC236}">
                  <a16:creationId xmlns:a16="http://schemas.microsoft.com/office/drawing/2014/main" id="{E6024683-28F6-BC41-ADDE-3F2885A713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2" y="2200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35" name="Line 113">
              <a:extLst>
                <a:ext uri="{FF2B5EF4-FFF2-40B4-BE49-F238E27FC236}">
                  <a16:creationId xmlns:a16="http://schemas.microsoft.com/office/drawing/2014/main" id="{D1AFAC85-3021-514F-B369-69F4F967EA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67" y="2199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36" name="Line 114">
              <a:extLst>
                <a:ext uri="{FF2B5EF4-FFF2-40B4-BE49-F238E27FC236}">
                  <a16:creationId xmlns:a16="http://schemas.microsoft.com/office/drawing/2014/main" id="{4EDE6DDF-6F60-1F47-926B-887C6F33F5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1" y="2005"/>
              <a:ext cx="0" cy="436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37" name="Oval 115">
              <a:extLst>
                <a:ext uri="{FF2B5EF4-FFF2-40B4-BE49-F238E27FC236}">
                  <a16:creationId xmlns:a16="http://schemas.microsoft.com/office/drawing/2014/main" id="{E34F825B-EF5B-7F4A-8689-52F1D44BF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" y="2433"/>
              <a:ext cx="75" cy="16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38" name="Oval 116">
              <a:extLst>
                <a:ext uri="{FF2B5EF4-FFF2-40B4-BE49-F238E27FC236}">
                  <a16:creationId xmlns:a16="http://schemas.microsoft.com/office/drawing/2014/main" id="{9C2F7192-5556-2E49-828E-FB00D82A3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" y="2434"/>
              <a:ext cx="75" cy="1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39" name="Line 118">
              <a:extLst>
                <a:ext uri="{FF2B5EF4-FFF2-40B4-BE49-F238E27FC236}">
                  <a16:creationId xmlns:a16="http://schemas.microsoft.com/office/drawing/2014/main" id="{376CFACD-9C05-4741-9E58-BD354D1FE2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2" y="2041"/>
              <a:ext cx="0" cy="1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0" name="Line 119">
              <a:extLst>
                <a:ext uri="{FF2B5EF4-FFF2-40B4-BE49-F238E27FC236}">
                  <a16:creationId xmlns:a16="http://schemas.microsoft.com/office/drawing/2014/main" id="{88832B00-583C-F941-9701-47E17ED22E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9" y="2554"/>
              <a:ext cx="0" cy="4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1" name="Line 120">
              <a:extLst>
                <a:ext uri="{FF2B5EF4-FFF2-40B4-BE49-F238E27FC236}">
                  <a16:creationId xmlns:a16="http://schemas.microsoft.com/office/drawing/2014/main" id="{163038A9-C08B-2847-9C7A-1D468A41DD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5" y="2600"/>
              <a:ext cx="34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2" name="Line 121">
              <a:extLst>
                <a:ext uri="{FF2B5EF4-FFF2-40B4-BE49-F238E27FC236}">
                  <a16:creationId xmlns:a16="http://schemas.microsoft.com/office/drawing/2014/main" id="{32E9635C-EBB6-F44A-9C6F-6970113A25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73" y="2599"/>
              <a:ext cx="14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3" name="Rectangle 123">
              <a:extLst>
                <a:ext uri="{FF2B5EF4-FFF2-40B4-BE49-F238E27FC236}">
                  <a16:creationId xmlns:a16="http://schemas.microsoft.com/office/drawing/2014/main" id="{51A15B67-FB51-2D48-B3AD-F9139E0F67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" y="2379"/>
              <a:ext cx="2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1800"/>
                <a:t>F</a:t>
              </a:r>
              <a:r>
                <a:rPr lang="fr-FR" altLang="fr-FR" sz="1800" baseline="-25000"/>
                <a:t>2</a:t>
              </a:r>
              <a:endParaRPr lang="fr-FR" altLang="fr-FR"/>
            </a:p>
          </p:txBody>
        </p:sp>
        <p:sp>
          <p:nvSpPr>
            <p:cNvPr id="13344" name="Arc 126">
              <a:extLst>
                <a:ext uri="{FF2B5EF4-FFF2-40B4-BE49-F238E27FC236}">
                  <a16:creationId xmlns:a16="http://schemas.microsoft.com/office/drawing/2014/main" id="{C8D5D1EC-7979-324B-B117-AFDE94B97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9" y="3004"/>
              <a:ext cx="364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gradFill rotWithShape="0">
              <a:gsLst>
                <a:gs pos="0">
                  <a:schemeClr val="folHlink"/>
                </a:gs>
                <a:gs pos="100000">
                  <a:srgbClr val="FFFFFF"/>
                </a:gs>
              </a:gsLst>
              <a:lin ang="0" scaled="1"/>
            </a:gra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5" name="Rectangle 127">
              <a:extLst>
                <a:ext uri="{FF2B5EF4-FFF2-40B4-BE49-F238E27FC236}">
                  <a16:creationId xmlns:a16="http://schemas.microsoft.com/office/drawing/2014/main" id="{BC425462-55CB-2A45-93B3-AD6D32FFCD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" y="2818"/>
              <a:ext cx="365" cy="19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46" name="Arc 128">
              <a:extLst>
                <a:ext uri="{FF2B5EF4-FFF2-40B4-BE49-F238E27FC236}">
                  <a16:creationId xmlns:a16="http://schemas.microsoft.com/office/drawing/2014/main" id="{F066BB49-D5C1-5C45-9B95-A64475F0D28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38" y="2651"/>
              <a:ext cx="363" cy="104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7" name="Line 129">
              <a:extLst>
                <a:ext uri="{FF2B5EF4-FFF2-40B4-BE49-F238E27FC236}">
                  <a16:creationId xmlns:a16="http://schemas.microsoft.com/office/drawing/2014/main" id="{23E555C4-1A2E-714D-B493-1AB3B1DF46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8" y="2752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8" name="Line 130">
              <a:extLst>
                <a:ext uri="{FF2B5EF4-FFF2-40B4-BE49-F238E27FC236}">
                  <a16:creationId xmlns:a16="http://schemas.microsoft.com/office/drawing/2014/main" id="{C2A18C64-10F6-C740-B820-70848BE45E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3" y="2751"/>
              <a:ext cx="0" cy="2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49" name="Line 131">
              <a:extLst>
                <a:ext uri="{FF2B5EF4-FFF2-40B4-BE49-F238E27FC236}">
                  <a16:creationId xmlns:a16="http://schemas.microsoft.com/office/drawing/2014/main" id="{965C0588-A5DD-FA44-B970-3B0F06471C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7" y="2557"/>
              <a:ext cx="0" cy="436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50" name="Oval 132">
              <a:extLst>
                <a:ext uri="{FF2B5EF4-FFF2-40B4-BE49-F238E27FC236}">
                  <a16:creationId xmlns:a16="http://schemas.microsoft.com/office/drawing/2014/main" id="{9BC88F99-B1CF-CB4B-B1A6-D553912BD2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1" y="2985"/>
              <a:ext cx="75" cy="16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51" name="Oval 133">
              <a:extLst>
                <a:ext uri="{FF2B5EF4-FFF2-40B4-BE49-F238E27FC236}">
                  <a16:creationId xmlns:a16="http://schemas.microsoft.com/office/drawing/2014/main" id="{E4544B8A-0EA7-3241-BD47-E330407B0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7" y="2986"/>
              <a:ext cx="75" cy="15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sp>
          <p:nvSpPr>
            <p:cNvPr id="13352" name="Line 135">
              <a:extLst>
                <a:ext uri="{FF2B5EF4-FFF2-40B4-BE49-F238E27FC236}">
                  <a16:creationId xmlns:a16="http://schemas.microsoft.com/office/drawing/2014/main" id="{C411C19D-82E4-3343-9545-3CA6249285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8" y="2593"/>
              <a:ext cx="0" cy="1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53" name="Line 136">
              <a:extLst>
                <a:ext uri="{FF2B5EF4-FFF2-40B4-BE49-F238E27FC236}">
                  <a16:creationId xmlns:a16="http://schemas.microsoft.com/office/drawing/2014/main" id="{0DF35CD7-D444-E049-8BEC-12BFECE233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5" y="3106"/>
              <a:ext cx="0" cy="4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54" name="Line 137">
              <a:extLst>
                <a:ext uri="{FF2B5EF4-FFF2-40B4-BE49-F238E27FC236}">
                  <a16:creationId xmlns:a16="http://schemas.microsoft.com/office/drawing/2014/main" id="{F328FFA7-D782-6C43-B0A0-D58BD72DF8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1" y="3152"/>
              <a:ext cx="34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55" name="Line 138">
              <a:extLst>
                <a:ext uri="{FF2B5EF4-FFF2-40B4-BE49-F238E27FC236}">
                  <a16:creationId xmlns:a16="http://schemas.microsoft.com/office/drawing/2014/main" id="{942AD2F6-A6FF-CB48-849C-020FF1B86B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9" y="3151"/>
              <a:ext cx="14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13356" name="Rectangle 140">
              <a:extLst>
                <a:ext uri="{FF2B5EF4-FFF2-40B4-BE49-F238E27FC236}">
                  <a16:creationId xmlns:a16="http://schemas.microsoft.com/office/drawing/2014/main" id="{B5984404-3B2E-DE48-8655-AB312102D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931"/>
              <a:ext cx="2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1800"/>
                <a:t>F</a:t>
              </a:r>
              <a:r>
                <a:rPr lang="fr-FR" altLang="fr-FR" sz="1800" baseline="-25000"/>
                <a:t>n</a:t>
              </a:r>
              <a:endParaRPr lang="fr-FR" altLang="fr-FR"/>
            </a:p>
          </p:txBody>
        </p:sp>
        <p:sp>
          <p:nvSpPr>
            <p:cNvPr id="13357" name="Line 142">
              <a:extLst>
                <a:ext uri="{FF2B5EF4-FFF2-40B4-BE49-F238E27FC236}">
                  <a16:creationId xmlns:a16="http://schemas.microsoft.com/office/drawing/2014/main" id="{27A5CEF3-4F9D-DA4E-A836-93A5986FEB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41" y="2599"/>
              <a:ext cx="301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50" name="Rectangle 2">
            <a:extLst>
              <a:ext uri="{FF2B5EF4-FFF2-40B4-BE49-F238E27FC236}">
                <a16:creationId xmlns:a16="http://schemas.microsoft.com/office/drawing/2014/main" id="{D9A9DF56-6D64-294D-9513-E67C887A66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672306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2"/>
              <a:tabLst>
                <a:tab pos="762000" algn="l"/>
              </a:tabLst>
            </a:pPr>
            <a:r>
              <a:rPr lang="fr-FR" altLang="fr-FR" sz="3200" kern="0" dirty="0"/>
              <a:t>Les différents types de 	réacteurs idéaux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">
            <a:extLst>
              <a:ext uri="{FF2B5EF4-FFF2-40B4-BE49-F238E27FC236}">
                <a16:creationId xmlns:a16="http://schemas.microsoft.com/office/drawing/2014/main" id="{97CAD3F4-5A75-3B47-B9B7-7DAE68C65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graphicFrame>
        <p:nvGraphicFramePr>
          <p:cNvPr id="14339" name="Object 28">
            <a:extLst>
              <a:ext uri="{FF2B5EF4-FFF2-40B4-BE49-F238E27FC236}">
                <a16:creationId xmlns:a16="http://schemas.microsoft.com/office/drawing/2014/main" id="{CC38FFA2-1BB3-BA4F-A1BD-7847CD6496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6504029"/>
              </p:ext>
            </p:extLst>
          </p:nvPr>
        </p:nvGraphicFramePr>
        <p:xfrm>
          <a:off x="1479550" y="2792875"/>
          <a:ext cx="1409700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32473900" imgH="16675100" progId="Equation.3">
                  <p:embed/>
                </p:oleObj>
              </mc:Choice>
              <mc:Fallback>
                <p:oleObj name="Équation" r:id="rId2" imgW="32473900" imgH="16675100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9550" y="2792875"/>
                        <a:ext cx="1409700" cy="722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40" name="Text Box 29">
            <a:extLst>
              <a:ext uri="{FF2B5EF4-FFF2-40B4-BE49-F238E27FC236}">
                <a16:creationId xmlns:a16="http://schemas.microsoft.com/office/drawing/2014/main" id="{A710A71C-F24C-2045-97B1-010E83F922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463" y="3626313"/>
            <a:ext cx="87956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Cette expression n </a:t>
            </a:r>
            <a:r>
              <a:rPr lang="ja-JP" altLang="fr-FR" b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 valable </a:t>
            </a:r>
            <a:r>
              <a:rPr lang="fr-FR" altLang="ja-JP" b="1" dirty="0" err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</a:t>
            </a:r>
            <a:r>
              <a:rPr lang="ja-JP" altLang="fr-FR" b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réacteur fermé et sous </a:t>
            </a:r>
          </a:p>
          <a:p>
            <a:pPr algn="l"/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certaines conditions</a:t>
            </a:r>
          </a:p>
        </p:txBody>
      </p:sp>
      <p:grpSp>
        <p:nvGrpSpPr>
          <p:cNvPr id="2" name="Group 32">
            <a:extLst>
              <a:ext uri="{FF2B5EF4-FFF2-40B4-BE49-F238E27FC236}">
                <a16:creationId xmlns:a16="http://schemas.microsoft.com/office/drawing/2014/main" id="{2EA59E79-1FD2-2443-AFB9-C68ECE0FBE0E}"/>
              </a:ext>
            </a:extLst>
          </p:cNvPr>
          <p:cNvGrpSpPr>
            <a:grpSpLocks/>
          </p:cNvGrpSpPr>
          <p:nvPr/>
        </p:nvGrpSpPr>
        <p:grpSpPr bwMode="auto">
          <a:xfrm>
            <a:off x="1017588" y="4472450"/>
            <a:ext cx="7329487" cy="722313"/>
            <a:chOff x="641" y="3384"/>
            <a:chExt cx="4617" cy="455"/>
          </a:xfrm>
        </p:grpSpPr>
        <p:graphicFrame>
          <p:nvGraphicFramePr>
            <p:cNvPr id="14342" name="Object 30">
              <a:extLst>
                <a:ext uri="{FF2B5EF4-FFF2-40B4-BE49-F238E27FC236}">
                  <a16:creationId xmlns:a16="http://schemas.microsoft.com/office/drawing/2014/main" id="{582C5ACB-6778-C147-965F-F9FF6C5F7B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90" y="3384"/>
            <a:ext cx="768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28092400" imgH="16675100" progId="Equation.3">
                    <p:embed/>
                  </p:oleObj>
                </mc:Choice>
                <mc:Fallback>
                  <p:oleObj name="Équation" r:id="rId4" imgW="28092400" imgH="16675100" progId="Equation.3">
                    <p:embed/>
                    <p:pic>
                      <p:nvPicPr>
                        <p:cNvPr id="0" name="Object 3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90" y="3384"/>
                          <a:ext cx="768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343" name="Text Box 31">
              <a:extLst>
                <a:ext uri="{FF2B5EF4-FFF2-40B4-BE49-F238E27FC236}">
                  <a16:creationId xmlns:a16="http://schemas.microsoft.com/office/drawing/2014/main" id="{2B833B2C-1C6B-5E4F-891F-723BB716E7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" y="3451"/>
              <a:ext cx="364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En réacteur ouvert et en régime permanent: </a:t>
              </a: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F3917A5C-5F41-2942-B60B-4A9A9066AD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2523E42D-F210-534A-83FA-D470AB0710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415256"/>
            <a:ext cx="604315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131	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vitesse de la réaction en réacteur fermé 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>
            <a:extLst>
              <a:ext uri="{FF2B5EF4-FFF2-40B4-BE49-F238E27FC236}">
                <a16:creationId xmlns:a16="http://schemas.microsoft.com/office/drawing/2014/main" id="{D6D97C4B-4C23-9146-9060-379BCB3DC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5363" name="Text Box 8">
            <a:extLst>
              <a:ext uri="{FF2B5EF4-FFF2-40B4-BE49-F238E27FC236}">
                <a16:creationId xmlns:a16="http://schemas.microsoft.com/office/drawing/2014/main" id="{3120C825-BE32-BB4D-849F-06E37EC436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438" y="4482181"/>
            <a:ext cx="25669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Elle s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exprime en: 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364" name="Text Box 9">
            <a:extLst>
              <a:ext uri="{FF2B5EF4-FFF2-40B4-BE49-F238E27FC236}">
                <a16:creationId xmlns:a16="http://schemas.microsoft.com/office/drawing/2014/main" id="{A8B38475-D5F8-2241-9995-A46F597B86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8138" y="2383506"/>
            <a:ext cx="8529130" cy="1938992"/>
          </a:xfrm>
          <a:prstGeom prst="rect">
            <a:avLst/>
          </a:prstGeom>
          <a:noFill/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Définition 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La vitesse d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une réaction est la quantité de matière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transformée par unité de temps et par unité d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une </a:t>
            </a:r>
            <a:r>
              <a:rPr lang="fr-FR" altLang="ja-JP" dirty="0" err="1">
                <a:latin typeface="Calibri" panose="020F0502020204030204" pitchFamily="34" charset="0"/>
                <a:cs typeface="Calibri" panose="020F0502020204030204" pitchFamily="34" charset="0"/>
              </a:rPr>
              <a:t>extensité</a:t>
            </a:r>
            <a:endParaRPr lang="fr-FR" altLang="ja-JP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(volume du réacteur, masse ou surface d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un catalyseur…).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C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est donc un débit spécifique de transformation chimique. 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365" name="Text Box 10">
            <a:extLst>
              <a:ext uri="{FF2B5EF4-FFF2-40B4-BE49-F238E27FC236}">
                <a16:creationId xmlns:a16="http://schemas.microsoft.com/office/drawing/2014/main" id="{9CBEF473-7C6E-5B48-AEBD-74BADCC16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5038" y="4909219"/>
            <a:ext cx="40322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mol.s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.(unité de volume du réacteur)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mol.s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.(unité de masse du catalyseur)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28204AE-E298-3E48-A4A3-B784CB0FFA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691C85B-5EC6-2F40-95EF-3AC767D58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415256"/>
            <a:ext cx="604315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132	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définition de la vitesse d’une réaction 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>
            <a:extLst>
              <a:ext uri="{FF2B5EF4-FFF2-40B4-BE49-F238E27FC236}">
                <a16:creationId xmlns:a16="http://schemas.microsoft.com/office/drawing/2014/main" id="{1DB7D2B6-C4EA-0142-84D2-1FB1DBAFC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6387" name="Text Box 7">
            <a:extLst>
              <a:ext uri="{FF2B5EF4-FFF2-40B4-BE49-F238E27FC236}">
                <a16:creationId xmlns:a16="http://schemas.microsoft.com/office/drawing/2014/main" id="{361F2D5E-515C-B644-A182-C98726B153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2367183"/>
            <a:ext cx="69720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 plus souvent,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la loi de vitesse se met sous la forme: </a:t>
            </a:r>
          </a:p>
        </p:txBody>
      </p:sp>
      <p:graphicFrame>
        <p:nvGraphicFramePr>
          <p:cNvPr id="16388" name="Object 8">
            <a:extLst>
              <a:ext uri="{FF2B5EF4-FFF2-40B4-BE49-F238E27FC236}">
                <a16:creationId xmlns:a16="http://schemas.microsoft.com/office/drawing/2014/main" id="{58161369-1A87-264A-BB27-8B8B7651D9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787284"/>
              </p:ext>
            </p:extLst>
          </p:nvPr>
        </p:nvGraphicFramePr>
        <p:xfrm>
          <a:off x="3217863" y="2773326"/>
          <a:ext cx="26035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59982100" imgH="12877800" progId="Equation.3">
                  <p:embed/>
                </p:oleObj>
              </mc:Choice>
              <mc:Fallback>
                <p:oleObj name="Équation" r:id="rId2" imgW="59982100" imgH="128778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7863" y="2773326"/>
                        <a:ext cx="2603500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2">
            <a:extLst>
              <a:ext uri="{FF2B5EF4-FFF2-40B4-BE49-F238E27FC236}">
                <a16:creationId xmlns:a16="http://schemas.microsoft.com/office/drawing/2014/main" id="{F402C796-F6F8-F744-83C4-D36E1BFD177A}"/>
              </a:ext>
            </a:extLst>
          </p:cNvPr>
          <p:cNvGrpSpPr>
            <a:grpSpLocks/>
          </p:cNvGrpSpPr>
          <p:nvPr/>
        </p:nvGrpSpPr>
        <p:grpSpPr bwMode="auto">
          <a:xfrm>
            <a:off x="795338" y="3452355"/>
            <a:ext cx="6280150" cy="2530475"/>
            <a:chOff x="501" y="2184"/>
            <a:chExt cx="3956" cy="1594"/>
          </a:xfrm>
        </p:grpSpPr>
        <p:sp>
          <p:nvSpPr>
            <p:cNvPr id="16390" name="Text Box 9">
              <a:extLst>
                <a:ext uri="{FF2B5EF4-FFF2-40B4-BE49-F238E27FC236}">
                  <a16:creationId xmlns:a16="http://schemas.microsoft.com/office/drawing/2014/main" id="{2DE422D1-A0BE-0244-B72E-21EAA5884F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1" y="2184"/>
              <a:ext cx="3956" cy="1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2860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7432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32004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657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41148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>
                <a:buFontTx/>
                <a:buChar char="•"/>
              </a:pP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fr-FR" altLang="fr-FR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Ai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: 	Concentration (ou pression partielle) en réactif A</a:t>
              </a:r>
              <a:r>
                <a:rPr lang="fr-FR" altLang="fr-FR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pPr algn="l">
                <a:buFontTx/>
                <a:buChar char="•"/>
              </a:pP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n</a:t>
              </a:r>
              <a:r>
                <a:rPr lang="fr-FR" altLang="fr-FR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: 	Ordre partiel par rapport à la substance A</a:t>
              </a:r>
              <a:r>
                <a:rPr lang="fr-FR" altLang="fr-FR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pPr algn="l">
                <a:buFontTx/>
                <a:buChar char="•"/>
              </a:pP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k: 	Constante de vitesse de la réaction </a:t>
              </a:r>
            </a:p>
            <a:p>
              <a:pPr lvl="4" algn="l"/>
              <a:endParaRPr lang="fr-FR" altLang="fr-FR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4" algn="l"/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(d </a:t>
              </a:r>
              <a:r>
                <a:rPr lang="ja-JP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après la loi d</a:t>
              </a:r>
              <a:r>
                <a:rPr lang="ja-JP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Arrhénius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) k: 	</a:t>
              </a:r>
            </a:p>
            <a:p>
              <a:pPr algn="l">
                <a:buFontTx/>
                <a:buChar char="•"/>
              </a:pPr>
              <a:r>
                <a:rPr lang="fr-FR" altLang="fr-FR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: 	Température absolue (K)  </a:t>
              </a:r>
            </a:p>
            <a:p>
              <a:pPr algn="l">
                <a:buFontTx/>
                <a:buChar char="•"/>
              </a:pP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E: 	Energie d</a:t>
              </a:r>
              <a:r>
                <a:rPr lang="ja-JP" altLang="fr-FR" sz="200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activation (J.mol</a:t>
              </a:r>
              <a:r>
                <a:rPr lang="fr-FR" altLang="ja-JP" sz="2000" baseline="30000" dirty="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ja-JP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)  </a:t>
              </a:r>
            </a:p>
            <a:p>
              <a:pPr algn="l">
                <a:buFontTx/>
                <a:buChar char="•"/>
              </a:pP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k</a:t>
              </a:r>
              <a:r>
                <a:rPr lang="fr-FR" altLang="fr-FR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o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: 	Facteur de fréquence (pré-exponentiel)  </a:t>
              </a:r>
            </a:p>
          </p:txBody>
        </p:sp>
        <p:graphicFrame>
          <p:nvGraphicFramePr>
            <p:cNvPr id="16391" name="Object 10">
              <a:extLst>
                <a:ext uri="{FF2B5EF4-FFF2-40B4-BE49-F238E27FC236}">
                  <a16:creationId xmlns:a16="http://schemas.microsoft.com/office/drawing/2014/main" id="{3A52FAB2-07DB-E34B-B06A-3F136FBD029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65093309"/>
                </p:ext>
              </p:extLst>
            </p:nvPr>
          </p:nvGraphicFramePr>
          <p:xfrm>
            <a:off x="971" y="2798"/>
            <a:ext cx="976" cy="4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35699700" imgH="15506700" progId="Equation.3">
                    <p:embed/>
                  </p:oleObj>
                </mc:Choice>
                <mc:Fallback>
                  <p:oleObj name="Équation" r:id="rId4" imgW="35699700" imgH="15506700" progId="Equation.3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71" y="2798"/>
                          <a:ext cx="976" cy="4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Rectangle 2">
            <a:extLst>
              <a:ext uri="{FF2B5EF4-FFF2-40B4-BE49-F238E27FC236}">
                <a16:creationId xmlns:a16="http://schemas.microsoft.com/office/drawing/2014/main" id="{6C54D8EF-421B-0B4F-8996-5A673F0CC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508AB57C-F545-B64E-B5F6-BCE987D733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295389"/>
            <a:ext cx="673258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3"/>
              <a:tabLst>
                <a:tab pos="762000" algn="l"/>
              </a:tabLst>
            </a:pP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Expression de la vitesse d’une réaction </a:t>
            </a:r>
          </a:p>
          <a:p>
            <a:pPr algn="l">
              <a:tabLst>
                <a:tab pos="762000" algn="l"/>
              </a:tabLst>
            </a:pPr>
            <a:endParaRPr lang="fr-FR" altLang="fr-FR" sz="2000" kern="0" dirty="0">
              <a:solidFill>
                <a:srgbClr val="969696"/>
              </a:solidFill>
              <a:ea typeface="ＭＳ Ｐゴシック" panose="020B0600070205080204" pitchFamily="34" charset="-128"/>
            </a:endParaRPr>
          </a:p>
          <a:p>
            <a:pPr algn="l">
              <a:tabLst>
                <a:tab pos="762000" algn="l"/>
              </a:tabLst>
            </a:pPr>
            <a:r>
              <a:rPr lang="fr-FR" altLang="fr-FR" sz="2000" kern="0" dirty="0">
                <a:solidFill>
                  <a:srgbClr val="969696"/>
                </a:solidFill>
                <a:ea typeface="ＭＳ Ｐゴシック" panose="020B0600070205080204" pitchFamily="34" charset="-128"/>
              </a:rPr>
              <a:t>		1331 Réaction irréversible 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2" descr="logo_FGL_CMJN.jpg">
            <a:extLst>
              <a:ext uri="{FF2B5EF4-FFF2-40B4-BE49-F238E27FC236}">
                <a16:creationId xmlns:a16="http://schemas.microsoft.com/office/drawing/2014/main" id="{5E04F309-B480-DE4B-8979-CD74E7B37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7483" y="3472292"/>
            <a:ext cx="1920240" cy="1170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Text Box 3">
            <a:extLst>
              <a:ext uri="{FF2B5EF4-FFF2-40B4-BE49-F238E27FC236}">
                <a16:creationId xmlns:a16="http://schemas.microsoft.com/office/drawing/2014/main" id="{C4317DB9-CF3C-564B-A20A-329A318B7D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3720" y="1549143"/>
            <a:ext cx="525316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Directeur de Chimie Shanghai </a:t>
            </a:r>
          </a:p>
        </p:txBody>
      </p:sp>
      <p:sp>
        <p:nvSpPr>
          <p:cNvPr id="3076" name="ZoneTexte 1">
            <a:extLst>
              <a:ext uri="{FF2B5EF4-FFF2-40B4-BE49-F238E27FC236}">
                <a16:creationId xmlns:a16="http://schemas.microsoft.com/office/drawing/2014/main" id="{0D3A45D5-5892-E64B-A000-E7EAC8C13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2116138"/>
            <a:ext cx="184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E1F2B869-5449-A741-BDB7-BF5DA1F6E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445" y="415062"/>
            <a:ext cx="344010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3200" b="1" dirty="0">
                <a:latin typeface="Calibri" panose="020F0502020204030204" pitchFamily="34" charset="0"/>
                <a:cs typeface="Calibri" panose="020F0502020204030204" pitchFamily="34" charset="0"/>
              </a:rPr>
              <a:t>Jacques Mercadier </a:t>
            </a:r>
          </a:p>
        </p:txBody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6163C4BE-F1EC-EE4D-99BD-5FDE73C04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413" y="2096769"/>
            <a:ext cx="1150141" cy="747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 descr="http://www.ecustmba.org/ciaer2008/image/logo_ecust.gif">
            <a:extLst>
              <a:ext uri="{FF2B5EF4-FFF2-40B4-BE49-F238E27FC236}">
                <a16:creationId xmlns:a16="http://schemas.microsoft.com/office/drawing/2014/main" id="{87B70165-240F-C245-8D76-9D23246B4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550" y="2147411"/>
            <a:ext cx="687383" cy="681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Box 3">
            <a:extLst>
              <a:ext uri="{FF2B5EF4-FFF2-40B4-BE49-F238E27FC236}">
                <a16:creationId xmlns:a16="http://schemas.microsoft.com/office/drawing/2014/main" id="{85DF702D-1F66-0D40-8CE4-06E513ADA7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823" y="3164583"/>
            <a:ext cx="736695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Vice Président de la Fédération Gay-Lussac </a:t>
            </a:r>
          </a:p>
        </p:txBody>
      </p:sp>
      <p:sp>
        <p:nvSpPr>
          <p:cNvPr id="13" name="Text Box 3">
            <a:extLst>
              <a:ext uri="{FF2B5EF4-FFF2-40B4-BE49-F238E27FC236}">
                <a16:creationId xmlns:a16="http://schemas.microsoft.com/office/drawing/2014/main" id="{A6EF8365-451A-AF49-84A8-7136FA87F2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6943" y="4525210"/>
            <a:ext cx="458131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 dirty="0">
                <a:latin typeface="Calibri" panose="020F0502020204030204" pitchFamily="34" charset="0"/>
                <a:cs typeface="Calibri" panose="020F0502020204030204" pitchFamily="34" charset="0"/>
              </a:rPr>
              <a:t>Professeur à l’ENSGTI-Pau 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16DF3387-AE20-DC41-9FB1-374CDCB3B52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43480" y="5054945"/>
            <a:ext cx="1747520" cy="544260"/>
          </a:xfrm>
          <a:prstGeom prst="rect">
            <a:avLst/>
          </a:prstGeom>
        </p:spPr>
      </p:pic>
      <p:pic>
        <p:nvPicPr>
          <p:cNvPr id="15" name="Image 1">
            <a:extLst>
              <a:ext uri="{FF2B5EF4-FFF2-40B4-BE49-F238E27FC236}">
                <a16:creationId xmlns:a16="http://schemas.microsoft.com/office/drawing/2014/main" id="{2E92E2E9-3F4E-604A-B54C-62BBF0FA8C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510" y="4974365"/>
            <a:ext cx="13589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328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B74F7168-EFF9-774A-B872-1FFF59B1838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977900"/>
            <a:ext cx="7772400" cy="1143000"/>
          </a:xfrm>
        </p:spPr>
        <p:txBody>
          <a:bodyPr/>
          <a:lstStyle/>
          <a:p>
            <a:pPr marL="1333500" indent="-1333500" algn="l">
              <a:lnSpc>
                <a:spcPct val="120000"/>
              </a:lnSpc>
              <a:tabLst>
                <a:tab pos="762000" algn="l"/>
              </a:tabLst>
            </a:pPr>
            <a:br>
              <a:rPr lang="fr-FR" altLang="fr-FR" sz="3200" dirty="0">
                <a:ea typeface="ＭＳ Ｐゴシック" panose="020B0600070205080204" pitchFamily="34" charset="-128"/>
              </a:rPr>
            </a:br>
            <a:b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		</a:t>
            </a:r>
            <a:r>
              <a:rPr lang="fr-FR" altLang="fr-FR" sz="2000" dirty="0">
                <a:solidFill>
                  <a:schemeClr val="bg2"/>
                </a:solidFill>
                <a:ea typeface="ＭＳ Ｐゴシック" panose="020B0600070205080204" pitchFamily="34" charset="-128"/>
              </a:rPr>
              <a:t>1332 Réaction équilibrée </a:t>
            </a: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3200" dirty="0">
                <a:ea typeface="ＭＳ Ｐゴシック" panose="020B0600070205080204" pitchFamily="34" charset="-128"/>
              </a:rPr>
              <a:t>   </a:t>
            </a:r>
          </a:p>
        </p:txBody>
      </p:sp>
      <p:sp>
        <p:nvSpPr>
          <p:cNvPr id="17410" name="Rectangle 3">
            <a:extLst>
              <a:ext uri="{FF2B5EF4-FFF2-40B4-BE49-F238E27FC236}">
                <a16:creationId xmlns:a16="http://schemas.microsoft.com/office/drawing/2014/main" id="{4713105E-D044-B84C-92CA-D5A1E9D969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7411" name="Text Box 4">
            <a:extLst>
              <a:ext uri="{FF2B5EF4-FFF2-40B4-BE49-F238E27FC236}">
                <a16:creationId xmlns:a16="http://schemas.microsoft.com/office/drawing/2014/main" id="{0640BDB0-7C9D-5040-8086-D038ED985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2693988"/>
            <a:ext cx="5721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/>
              <a:t>Pour une réaction de type: A  +  B 		C</a:t>
            </a:r>
          </a:p>
        </p:txBody>
      </p:sp>
      <p:graphicFrame>
        <p:nvGraphicFramePr>
          <p:cNvPr id="17412" name="Object 5">
            <a:extLst>
              <a:ext uri="{FF2B5EF4-FFF2-40B4-BE49-F238E27FC236}">
                <a16:creationId xmlns:a16="http://schemas.microsoft.com/office/drawing/2014/main" id="{251C8F72-9DEE-CE4A-8C50-F3680184A08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68563" y="3543300"/>
          <a:ext cx="4051300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93332300" imgH="10236200" progId="Equation.3">
                  <p:embed/>
                </p:oleObj>
              </mc:Choice>
              <mc:Fallback>
                <p:oleObj name="Équation" r:id="rId2" imgW="93332300" imgH="102362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8563" y="3543300"/>
                        <a:ext cx="4051300" cy="44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3" name="Line 10">
            <a:extLst>
              <a:ext uri="{FF2B5EF4-FFF2-40B4-BE49-F238E27FC236}">
                <a16:creationId xmlns:a16="http://schemas.microsoft.com/office/drawing/2014/main" id="{3CB55018-CAA6-2D48-8BE9-792736350C75}"/>
              </a:ext>
            </a:extLst>
          </p:cNvPr>
          <p:cNvSpPr>
            <a:spLocks noChangeShapeType="1"/>
          </p:cNvSpPr>
          <p:nvPr/>
        </p:nvSpPr>
        <p:spPr bwMode="auto">
          <a:xfrm>
            <a:off x="4916488" y="2886075"/>
            <a:ext cx="93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17414" name="Line 11">
            <a:extLst>
              <a:ext uri="{FF2B5EF4-FFF2-40B4-BE49-F238E27FC236}">
                <a16:creationId xmlns:a16="http://schemas.microsoft.com/office/drawing/2014/main" id="{411CD428-627A-4E46-9B12-5B37B649716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78388" y="2986088"/>
            <a:ext cx="939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/>
          </a:p>
        </p:txBody>
      </p:sp>
      <p:sp>
        <p:nvSpPr>
          <p:cNvPr id="17415" name="Text Box 12">
            <a:extLst>
              <a:ext uri="{FF2B5EF4-FFF2-40B4-BE49-F238E27FC236}">
                <a16:creationId xmlns:a16="http://schemas.microsoft.com/office/drawing/2014/main" id="{1267801D-0293-0341-A53E-DD1C5152E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8425" y="2498725"/>
            <a:ext cx="3937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/>
              <a:t>r</a:t>
            </a:r>
            <a:r>
              <a:rPr lang="fr-FR" altLang="fr-FR" sz="1800" baseline="-25000"/>
              <a:t>1</a:t>
            </a:r>
            <a:r>
              <a:rPr lang="fr-FR" altLang="fr-FR" sz="1800"/>
              <a:t> </a:t>
            </a:r>
          </a:p>
        </p:txBody>
      </p:sp>
      <p:sp>
        <p:nvSpPr>
          <p:cNvPr id="17416" name="Text Box 13">
            <a:extLst>
              <a:ext uri="{FF2B5EF4-FFF2-40B4-BE49-F238E27FC236}">
                <a16:creationId xmlns:a16="http://schemas.microsoft.com/office/drawing/2014/main" id="{45043B39-7B26-7047-A02A-69026F3992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8425" y="2917825"/>
            <a:ext cx="3937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/>
              <a:t>r</a:t>
            </a:r>
            <a:r>
              <a:rPr lang="fr-FR" altLang="fr-FR" sz="1800" baseline="-25000"/>
              <a:t>2</a:t>
            </a:r>
            <a:r>
              <a:rPr lang="fr-FR" altLang="fr-FR" sz="1800"/>
              <a:t> </a:t>
            </a:r>
          </a:p>
        </p:txBody>
      </p:sp>
      <p:sp>
        <p:nvSpPr>
          <p:cNvPr id="17417" name="Text Box 14">
            <a:extLst>
              <a:ext uri="{FF2B5EF4-FFF2-40B4-BE49-F238E27FC236}">
                <a16:creationId xmlns:a16="http://schemas.microsoft.com/office/drawing/2014/main" id="{97D40CD5-EEF7-754D-B779-E5F161977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38" y="4560888"/>
            <a:ext cx="4908550" cy="94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/>
              <a:t>Avec à l </a:t>
            </a:r>
            <a:r>
              <a:rPr lang="ja-JP" altLang="fr-FR"/>
              <a:t>’</a:t>
            </a:r>
            <a:r>
              <a:rPr lang="fr-FR" altLang="ja-JP"/>
              <a:t>équilibre thermodynamique: </a:t>
            </a:r>
          </a:p>
          <a:p>
            <a:pPr algn="l"/>
            <a:endParaRPr lang="fr-FR" altLang="fr-FR" sz="800"/>
          </a:p>
          <a:p>
            <a:pPr algn="l"/>
            <a:r>
              <a:rPr lang="fr-FR" altLang="fr-FR"/>
              <a:t>			r  =  0 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7BCE8B9-605C-774B-9046-C47304F8D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>
            <a:extLst>
              <a:ext uri="{FF2B5EF4-FFF2-40B4-BE49-F238E27FC236}">
                <a16:creationId xmlns:a16="http://schemas.microsoft.com/office/drawing/2014/main" id="{3436A90A-C3D0-A145-9D52-4A799408C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8435" name="Text Box 7">
            <a:extLst>
              <a:ext uri="{FF2B5EF4-FFF2-40B4-BE49-F238E27FC236}">
                <a16:creationId xmlns:a16="http://schemas.microsoft.com/office/drawing/2014/main" id="{9F4F6C20-3948-A941-BB33-B6CDDF0068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38" y="4570926"/>
            <a:ext cx="6083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286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7432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32004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657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41148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buFontTx/>
              <a:buChar char="•"/>
            </a:pP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: 	Quantité initiale de réactif A (</a:t>
            </a:r>
            <a:r>
              <a:rPr lang="fr-FR" alt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= 0) </a:t>
            </a:r>
          </a:p>
          <a:p>
            <a:pPr lvl="2" algn="l"/>
            <a:r>
              <a:rPr lang="en-GB" altLang="fr-FR" sz="2000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Initial number of moles of reacting component  </a:t>
            </a:r>
          </a:p>
          <a:p>
            <a:pPr algn="l">
              <a:buFontTx/>
              <a:buChar char="•"/>
            </a:pP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: 	Quantité de réactif A à </a:t>
            </a:r>
            <a:r>
              <a:rPr lang="fr-FR" alt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4" algn="l"/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8436" name="Object 9">
            <a:extLst>
              <a:ext uri="{FF2B5EF4-FFF2-40B4-BE49-F238E27FC236}">
                <a16:creationId xmlns:a16="http://schemas.microsoft.com/office/drawing/2014/main" id="{71E521E8-451E-9845-BC14-1385C7A480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79215"/>
              </p:ext>
            </p:extLst>
          </p:nvPr>
        </p:nvGraphicFramePr>
        <p:xfrm>
          <a:off x="2540000" y="2689738"/>
          <a:ext cx="40640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93624400" imgH="18427700" progId="Equation.3">
                  <p:embed/>
                </p:oleObj>
              </mc:Choice>
              <mc:Fallback>
                <p:oleObj name="Équation" r:id="rId2" imgW="93624400" imgH="18427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0000" y="2689738"/>
                        <a:ext cx="40640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58" name="Text Box 10">
            <a:extLst>
              <a:ext uri="{FF2B5EF4-FFF2-40B4-BE49-F238E27FC236}">
                <a16:creationId xmlns:a16="http://schemas.microsoft.com/office/drawing/2014/main" id="{542A450E-E4D1-054B-B6AE-9117F47CE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588" y="3788288"/>
            <a:ext cx="598753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Soit, 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milieu indilatable	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C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/>
            <a:r>
              <a:rPr lang="en-GB" altLang="fr-FR" b="1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constant density </a:t>
            </a:r>
            <a:endParaRPr lang="en-GB" altLang="fr-FR" dirty="0">
              <a:solidFill>
                <a:srgbClr val="6D1E7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438" name="Text Box 11">
            <a:extLst>
              <a:ext uri="{FF2B5EF4-FFF2-40B4-BE49-F238E27FC236}">
                <a16:creationId xmlns:a16="http://schemas.microsoft.com/office/drawing/2014/main" id="{9095C908-AC6D-514A-BACF-1B7763FF5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6563" y="2267463"/>
            <a:ext cx="20113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fr-FR" b="1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Reaction rate 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16EEB72-9EB3-EC4F-8235-AE2BCBACDA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C17E9A7-BC48-214F-9B56-EC532B3A40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415256"/>
            <a:ext cx="6574094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134	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Notion de taux de conversion d ’un réactif A 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D982440-C271-6D4C-B692-8C8770C55B4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2153186"/>
            <a:ext cx="7772400" cy="323314"/>
          </a:xfrm>
        </p:spPr>
        <p:txBody>
          <a:bodyPr/>
          <a:lstStyle/>
          <a:p>
            <a:pPr marL="1330325" indent="-1330325" algn="l">
              <a:lnSpc>
                <a:spcPct val="120000"/>
              </a:lnSpc>
              <a:tabLst>
                <a:tab pos="2100263" algn="l"/>
              </a:tabLst>
            </a:pPr>
            <a:r>
              <a:rPr lang="fr-FR" altLang="fr-FR" sz="32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	</a:t>
            </a: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	</a:t>
            </a:r>
            <a:r>
              <a:rPr lang="fr-FR" altLang="fr-FR" sz="2000" dirty="0">
                <a:solidFill>
                  <a:schemeClr val="bg2"/>
                </a:solidFill>
                <a:ea typeface="ＭＳ Ｐゴシック" panose="020B0600070205080204" pitchFamily="34" charset="-128"/>
              </a:rPr>
              <a:t>1341 Système fermé</a:t>
            </a: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3200" dirty="0">
                <a:ea typeface="ＭＳ Ｐゴシック" panose="020B0600070205080204" pitchFamily="34" charset="-128"/>
              </a:rPr>
              <a:t>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8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9E1D386-D33F-AF45-9589-D7D177B7C4F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333500"/>
            <a:ext cx="7772400" cy="1143000"/>
          </a:xfrm>
        </p:spPr>
        <p:txBody>
          <a:bodyPr/>
          <a:lstStyle/>
          <a:p>
            <a:pPr marL="1330325" indent="-1330325" algn="l">
              <a:lnSpc>
                <a:spcPct val="120000"/>
              </a:lnSpc>
              <a:tabLst>
                <a:tab pos="2100263" algn="l"/>
              </a:tabLst>
            </a:pPr>
            <a:br>
              <a:rPr lang="fr-FR" altLang="fr-FR" sz="3200" dirty="0"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		</a:t>
            </a:r>
            <a:r>
              <a:rPr lang="fr-FR" altLang="fr-FR" sz="2000" dirty="0">
                <a:solidFill>
                  <a:schemeClr val="bg2"/>
                </a:solidFill>
                <a:ea typeface="ＭＳ Ｐゴシック" panose="020B0600070205080204" pitchFamily="34" charset="-128"/>
              </a:rPr>
              <a:t>1342 Système ouvert </a:t>
            </a:r>
            <a:r>
              <a:rPr lang="fr-FR" altLang="fr-FR" sz="2400" dirty="0">
                <a:solidFill>
                  <a:srgbClr val="0099FF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3200" dirty="0">
                <a:ea typeface="ＭＳ Ｐゴシック" panose="020B0600070205080204" pitchFamily="34" charset="-128"/>
              </a:rPr>
              <a:t>   </a:t>
            </a:r>
          </a:p>
        </p:txBody>
      </p:sp>
      <p:sp>
        <p:nvSpPr>
          <p:cNvPr id="19458" name="Rectangle 3">
            <a:extLst>
              <a:ext uri="{FF2B5EF4-FFF2-40B4-BE49-F238E27FC236}">
                <a16:creationId xmlns:a16="http://schemas.microsoft.com/office/drawing/2014/main" id="{566058CC-7668-5943-BAB5-84D57A1F3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9459" name="Text Box 4">
            <a:extLst>
              <a:ext uri="{FF2B5EF4-FFF2-40B4-BE49-F238E27FC236}">
                <a16:creationId xmlns:a16="http://schemas.microsoft.com/office/drawing/2014/main" id="{913D292C-A16C-7743-B50D-637C60C732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38" y="4688918"/>
            <a:ext cx="623029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buFontTx/>
              <a:buChar char="•"/>
            </a:pP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sz="20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: 	débit de réactif A à l 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entrée du réacteur (mol.s</a:t>
            </a:r>
            <a:r>
              <a:rPr lang="fr-FR" altLang="ja-JP" sz="20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)  </a:t>
            </a:r>
          </a:p>
          <a:p>
            <a:pPr lvl="2" algn="l"/>
            <a:r>
              <a:rPr lang="fr-FR" altLang="fr-FR" sz="2000" dirty="0" err="1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Molar</a:t>
            </a:r>
            <a:r>
              <a:rPr lang="fr-FR" altLang="fr-FR" sz="2000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 err="1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</a:t>
            </a:r>
            <a:r>
              <a:rPr lang="fr-FR" altLang="fr-FR" sz="2000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rate of </a:t>
            </a:r>
            <a:r>
              <a:rPr lang="fr-FR" altLang="fr-FR" sz="2000" dirty="0" err="1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reactant</a:t>
            </a:r>
            <a:r>
              <a:rPr lang="fr-FR" altLang="fr-FR" sz="2000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>
              <a:buFontTx/>
              <a:buChar char="•"/>
            </a:pP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F</a:t>
            </a:r>
            <a:r>
              <a:rPr lang="fr-FR" altLang="fr-FR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: 	débit de réactif A à la sortie du réacteur (mol.s</a:t>
            </a:r>
            <a:r>
              <a:rPr lang="fr-FR" altLang="fr-FR" sz="20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</p:txBody>
      </p:sp>
      <p:graphicFrame>
        <p:nvGraphicFramePr>
          <p:cNvPr id="19460" name="Object 5">
            <a:extLst>
              <a:ext uri="{FF2B5EF4-FFF2-40B4-BE49-F238E27FC236}">
                <a16:creationId xmlns:a16="http://schemas.microsoft.com/office/drawing/2014/main" id="{7572AEF7-F766-1A42-B049-FA3EE3F1A0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650611"/>
              </p:ext>
            </p:extLst>
          </p:nvPr>
        </p:nvGraphicFramePr>
        <p:xfrm>
          <a:off x="2565400" y="2807730"/>
          <a:ext cx="40132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92456000" imgH="18427700" progId="Equation.3">
                  <p:embed/>
                </p:oleObj>
              </mc:Choice>
              <mc:Fallback>
                <p:oleObj name="Équation" r:id="rId2" imgW="92456000" imgH="18427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5400" y="2807730"/>
                        <a:ext cx="40132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8" name="Text Box 6">
            <a:extLst>
              <a:ext uri="{FF2B5EF4-FFF2-40B4-BE49-F238E27FC236}">
                <a16:creationId xmlns:a16="http://schemas.microsoft.com/office/drawing/2014/main" id="{D26655B9-607B-374C-ACB9-E80F1E178F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588" y="3906280"/>
            <a:ext cx="59875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Soit, 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milieu indilatable	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C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1AE94F5-D08B-EA45-8939-254ED3BFCC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buAutoNum type="arabicPlain" startAt="13"/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Rappels de cinétique chimique. </a:t>
            </a:r>
          </a:p>
          <a:p>
            <a:pPr algn="l">
              <a:tabLst>
                <a:tab pos="762000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Mesure de la progression de la réaction</a:t>
            </a:r>
            <a:r>
              <a:rPr lang="fr-FR" altLang="fr-FR" sz="3200" kern="0" dirty="0">
                <a:ea typeface="ＭＳ Ｐゴシック" panose="020B0600070205080204" pitchFamily="34" charset="-128"/>
              </a:rPr>
              <a:t>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8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>
            <a:extLst>
              <a:ext uri="{FF2B5EF4-FFF2-40B4-BE49-F238E27FC236}">
                <a16:creationId xmlns:a16="http://schemas.microsoft.com/office/drawing/2014/main" id="{D483F722-4991-AA42-9B49-065B4C479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20483" name="Text Box 5">
            <a:extLst>
              <a:ext uri="{FF2B5EF4-FFF2-40B4-BE49-F238E27FC236}">
                <a16:creationId xmlns:a16="http://schemas.microsoft.com/office/drawing/2014/main" id="{A2057F88-016E-FC47-AA4B-A79753ED80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442" y="2086999"/>
            <a:ext cx="8146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Principales questions à se poser pour établir un bilan de </a:t>
            </a:r>
          </a:p>
          <a:p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matière sur le composé A en réacteur idéal </a:t>
            </a:r>
          </a:p>
          <a:p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fr-FR" altLang="fr-FR" b="1" i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hors transfert de chaleur</a:t>
            </a:r>
            <a:r>
              <a:rPr lang="fr-FR" altLang="fr-FR" b="1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0484" name="Text Box 9">
            <a:extLst>
              <a:ext uri="{FF2B5EF4-FFF2-40B4-BE49-F238E27FC236}">
                <a16:creationId xmlns:a16="http://schemas.microsoft.com/office/drawing/2014/main" id="{B1F8A838-0589-6A47-9C65-6B8DB83D7D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445899"/>
            <a:ext cx="1460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Réactions </a:t>
            </a:r>
          </a:p>
        </p:txBody>
      </p:sp>
      <p:sp>
        <p:nvSpPr>
          <p:cNvPr id="20485" name="Text Box 10">
            <a:extLst>
              <a:ext uri="{FF2B5EF4-FFF2-40B4-BE49-F238E27FC236}">
                <a16:creationId xmlns:a16="http://schemas.microsoft.com/office/drawing/2014/main" id="{C5EF1452-E8CE-C446-9097-8CC0AB6358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9688" y="3774512"/>
            <a:ext cx="7546681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342900" indent="-342900" algn="l">
              <a:buClr>
                <a:srgbClr val="40A3D1"/>
              </a:buClr>
              <a:buFont typeface="Arial" panose="020B0604020202020204" pitchFamily="34" charset="0"/>
              <a:buChar char="•"/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Réaction unique, stœchiométrie </a:t>
            </a:r>
          </a:p>
          <a:p>
            <a:pPr marL="342900" indent="-342900" algn="l">
              <a:buClr>
                <a:srgbClr val="40A3D1"/>
              </a:buClr>
              <a:buFont typeface="Arial" panose="020B0604020202020204" pitchFamily="34" charset="0"/>
              <a:buChar char="•"/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Réaction irréversible ou équilibrée </a:t>
            </a:r>
          </a:p>
          <a:p>
            <a:pPr marL="342900" indent="-342900" algn="l">
              <a:buClr>
                <a:srgbClr val="40A3D1"/>
              </a:buClr>
              <a:buFont typeface="Arial" panose="020B0604020202020204" pitchFamily="34" charset="0"/>
              <a:buChar char="•"/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Cinétique </a:t>
            </a:r>
          </a:p>
          <a:p>
            <a:pPr marL="342900" indent="-342900" algn="l">
              <a:buClr>
                <a:srgbClr val="40A3D1"/>
              </a:buClr>
              <a:buFont typeface="Arial" panose="020B0604020202020204" pitchFamily="34" charset="0"/>
              <a:buChar char="•"/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Extensité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à laquelle est rapportée la vitesse de réaction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52AF64-CE60-0145-A7F3-AAED72254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14	Examen d</a:t>
            </a:r>
            <a:r>
              <a:rPr lang="ja-JP" altLang="fr-FR" sz="3200">
                <a:ea typeface="ＭＳ Ｐゴシック" panose="020B0600070205080204" pitchFamily="34" charset="-128"/>
              </a:rPr>
              <a:t>’</a:t>
            </a:r>
            <a:r>
              <a:rPr lang="fr-FR" altLang="ja-JP" sz="3200" dirty="0">
                <a:ea typeface="ＭＳ Ｐゴシック" panose="020B0600070205080204" pitchFamily="34" charset="-128"/>
              </a:rPr>
              <a:t>une étude </a:t>
            </a:r>
          </a:p>
          <a:p>
            <a:pPr algn="l">
              <a:tabLst>
                <a:tab pos="762000" algn="l"/>
              </a:tabLst>
            </a:pPr>
            <a:r>
              <a:rPr lang="fr-FR" altLang="ja-JP" sz="3200" dirty="0">
                <a:ea typeface="ＭＳ Ｐゴシック" panose="020B0600070205080204" pitchFamily="34" charset="-128"/>
              </a:rPr>
              <a:t>		en réacteur idéal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3">
            <a:extLst>
              <a:ext uri="{FF2B5EF4-FFF2-40B4-BE49-F238E27FC236}">
                <a16:creationId xmlns:a16="http://schemas.microsoft.com/office/drawing/2014/main" id="{640472F6-6BC7-1946-A595-8D686A418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21506" name="Text Box 5">
            <a:extLst>
              <a:ext uri="{FF2B5EF4-FFF2-40B4-BE49-F238E27FC236}">
                <a16:creationId xmlns:a16="http://schemas.microsoft.com/office/drawing/2014/main" id="{1E9FB874-7616-184E-8B66-E3D565F65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075" y="1712095"/>
            <a:ext cx="17891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Ecoulement  </a:t>
            </a:r>
          </a:p>
        </p:txBody>
      </p:sp>
      <p:sp>
        <p:nvSpPr>
          <p:cNvPr id="21507" name="Text Box 6">
            <a:extLst>
              <a:ext uri="{FF2B5EF4-FFF2-40B4-BE49-F238E27FC236}">
                <a16:creationId xmlns:a16="http://schemas.microsoft.com/office/drawing/2014/main" id="{2D864A4F-61AF-3A46-BD30-559F139F16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113" y="2040707"/>
            <a:ext cx="645253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buClr>
                <a:srgbClr val="0099FF"/>
              </a:buClr>
              <a:buFontTx/>
              <a:buChar char="•"/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Régime permanent (pour les réacteurs ouverts)  </a:t>
            </a:r>
          </a:p>
          <a:p>
            <a:pPr algn="l">
              <a:buClr>
                <a:srgbClr val="0099FF"/>
              </a:buClr>
              <a:buFontTx/>
              <a:buChar char="•"/>
            </a:pPr>
            <a:endParaRPr lang="fr-FR" altLang="fr-FR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 pas 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’</a:t>
            </a:r>
            <a:r>
              <a:rPr lang="fr-FR" altLang="ja-JP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accumulation </a:t>
            </a:r>
            <a:endParaRPr lang="fr-FR" altLang="fr-F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1508" name="Object 9">
            <a:extLst>
              <a:ext uri="{FF2B5EF4-FFF2-40B4-BE49-F238E27FC236}">
                <a16:creationId xmlns:a16="http://schemas.microsoft.com/office/drawing/2014/main" id="{5AEC7EC0-9E8E-D241-889B-C77999C61F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184740"/>
              </p:ext>
            </p:extLst>
          </p:nvPr>
        </p:nvGraphicFramePr>
        <p:xfrm>
          <a:off x="5632450" y="2517625"/>
          <a:ext cx="11557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26619200" imgH="16675100" progId="Equation.3">
                  <p:embed/>
                </p:oleObj>
              </mc:Choice>
              <mc:Fallback>
                <p:oleObj name="Équation" r:id="rId2" imgW="26619200" imgH="166751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2450" y="2517625"/>
                        <a:ext cx="11557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5">
            <a:extLst>
              <a:ext uri="{FF2B5EF4-FFF2-40B4-BE49-F238E27FC236}">
                <a16:creationId xmlns:a16="http://schemas.microsoft.com/office/drawing/2014/main" id="{B8ADAE2D-4DEE-054D-9CF4-7C2A417B5972}"/>
              </a:ext>
            </a:extLst>
          </p:cNvPr>
          <p:cNvGrpSpPr>
            <a:grpSpLocks/>
          </p:cNvGrpSpPr>
          <p:nvPr/>
        </p:nvGrpSpPr>
        <p:grpSpPr bwMode="auto">
          <a:xfrm>
            <a:off x="1160463" y="3150371"/>
            <a:ext cx="7046912" cy="2678113"/>
            <a:chOff x="731" y="2161"/>
            <a:chExt cx="4439" cy="1687"/>
          </a:xfrm>
        </p:grpSpPr>
        <p:graphicFrame>
          <p:nvGraphicFramePr>
            <p:cNvPr id="21510" name="Object 11">
              <a:extLst>
                <a:ext uri="{FF2B5EF4-FFF2-40B4-BE49-F238E27FC236}">
                  <a16:creationId xmlns:a16="http://schemas.microsoft.com/office/drawing/2014/main" id="{C9A7FB5D-EC50-EC45-9055-CB6052775F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22" y="3282"/>
            <a:ext cx="2048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74904600" imgH="16675100" progId="Equation.3">
                    <p:embed/>
                  </p:oleObj>
                </mc:Choice>
                <mc:Fallback>
                  <p:oleObj name="Équation" r:id="rId4" imgW="74904600" imgH="166751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22" y="3282"/>
                          <a:ext cx="2048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11" name="Text Box 12">
              <a:extLst>
                <a:ext uri="{FF2B5EF4-FFF2-40B4-BE49-F238E27FC236}">
                  <a16:creationId xmlns:a16="http://schemas.microsoft.com/office/drawing/2014/main" id="{2E8491B4-6C10-C84D-B6A3-E13314505F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1" y="2161"/>
              <a:ext cx="3697" cy="1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>
                <a:buClr>
                  <a:srgbClr val="0099FF"/>
                </a:buClr>
                <a:buFontTx/>
                <a:buChar char="•"/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milieu indilatable  </a:t>
              </a:r>
            </a:p>
            <a:p>
              <a:pPr algn="l">
                <a:buClr>
                  <a:srgbClr val="0099FF"/>
                </a:buClr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	* Réacteur continu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Entrée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Sortie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o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 </a:t>
              </a:r>
            </a:p>
            <a:p>
              <a:pPr algn="l">
                <a:buClr>
                  <a:srgbClr val="0099FF"/>
                </a:buClr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	F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E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o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</a:t>
              </a: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>
                <a:buClr>
                  <a:srgbClr val="0099FF"/>
                </a:buClr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	F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S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= Q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o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>
                <a:buClr>
                  <a:srgbClr val="0099FF"/>
                </a:buClr>
              </a:pP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>
                <a:buClr>
                  <a:srgbClr val="0099FF"/>
                </a:buClr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 * Réacteur fermé 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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pPr algn="l"/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07FD2BD2-BDCF-944C-B20C-AA8A1E0AB6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14	Examen d</a:t>
            </a:r>
            <a:r>
              <a:rPr lang="ja-JP" altLang="fr-FR" sz="3200">
                <a:ea typeface="ＭＳ Ｐゴシック" panose="020B0600070205080204" pitchFamily="34" charset="-128"/>
              </a:rPr>
              <a:t>’</a:t>
            </a:r>
            <a:r>
              <a:rPr lang="fr-FR" altLang="ja-JP" sz="3200" dirty="0">
                <a:ea typeface="ＭＳ Ｐゴシック" panose="020B0600070205080204" pitchFamily="34" charset="-128"/>
              </a:rPr>
              <a:t>une étude </a:t>
            </a:r>
          </a:p>
          <a:p>
            <a:pPr algn="l">
              <a:tabLst>
                <a:tab pos="762000" algn="l"/>
              </a:tabLst>
            </a:pPr>
            <a:r>
              <a:rPr lang="fr-FR" altLang="ja-JP" sz="3200" dirty="0">
                <a:ea typeface="ＭＳ Ｐゴシック" panose="020B0600070205080204" pitchFamily="34" charset="-128"/>
              </a:rPr>
              <a:t>		en réacteur idéal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>
            <a:extLst>
              <a:ext uri="{FF2B5EF4-FFF2-40B4-BE49-F238E27FC236}">
                <a16:creationId xmlns:a16="http://schemas.microsoft.com/office/drawing/2014/main" id="{F5A4B1B2-737B-C347-9A8D-8C61DC488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22530" name="Text Box 3">
            <a:extLst>
              <a:ext uri="{FF2B5EF4-FFF2-40B4-BE49-F238E27FC236}">
                <a16:creationId xmlns:a16="http://schemas.microsoft.com/office/drawing/2014/main" id="{9DF02BF1-1755-6343-8136-5E3D05E1C7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075" y="1992313"/>
            <a:ext cx="17891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Ecoulement  </a:t>
            </a:r>
          </a:p>
        </p:txBody>
      </p:sp>
      <p:sp>
        <p:nvSpPr>
          <p:cNvPr id="22531" name="Text Box 9">
            <a:extLst>
              <a:ext uri="{FF2B5EF4-FFF2-40B4-BE49-F238E27FC236}">
                <a16:creationId xmlns:a16="http://schemas.microsoft.com/office/drawing/2014/main" id="{C4D2CBBC-64D2-9944-80AF-0F25A093A8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3" y="2582863"/>
            <a:ext cx="88506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Le milieu est indilatable si les deux conditions suivantes sont réunies: </a:t>
            </a:r>
          </a:p>
        </p:txBody>
      </p:sp>
      <p:sp>
        <p:nvSpPr>
          <p:cNvPr id="22532" name="Text Box 10">
            <a:extLst>
              <a:ext uri="{FF2B5EF4-FFF2-40B4-BE49-F238E27FC236}">
                <a16:creationId xmlns:a16="http://schemas.microsoft.com/office/drawing/2014/main" id="{032EA95E-21A6-8A48-A4B8-DA27856DC5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600" y="3243263"/>
            <a:ext cx="63407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1 	Les conditions physiques (T et P) n </a:t>
            </a:r>
            <a:r>
              <a:rPr lang="ja-JP" altLang="fr-FR" sz="18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>
                <a:latin typeface="Calibri" panose="020F0502020204030204" pitchFamily="34" charset="0"/>
                <a:cs typeface="Calibri" panose="020F0502020204030204" pitchFamily="34" charset="0"/>
              </a:rPr>
              <a:t>évoluent pas </a:t>
            </a:r>
          </a:p>
          <a:p>
            <a:pPr algn="l"/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ou  	La réaction se déroule en phase liquide (approximation)   </a:t>
            </a:r>
          </a:p>
        </p:txBody>
      </p:sp>
      <p:sp>
        <p:nvSpPr>
          <p:cNvPr id="22533" name="Text Box 11">
            <a:extLst>
              <a:ext uri="{FF2B5EF4-FFF2-40B4-BE49-F238E27FC236}">
                <a16:creationId xmlns:a16="http://schemas.microsoft.com/office/drawing/2014/main" id="{5014958F-E572-F74C-9DE8-9CF0BD434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7300" y="4313238"/>
            <a:ext cx="69621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2 	Le nombre de mole est invariant au cours de la réaction </a:t>
            </a:r>
          </a:p>
          <a:p>
            <a:pPr algn="l"/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ou 	Les réactifs sont fortement dilués par un inerte (approximation) </a:t>
            </a:r>
          </a:p>
        </p:txBody>
      </p:sp>
      <p:grpSp>
        <p:nvGrpSpPr>
          <p:cNvPr id="2" name="Group 21">
            <a:extLst>
              <a:ext uri="{FF2B5EF4-FFF2-40B4-BE49-F238E27FC236}">
                <a16:creationId xmlns:a16="http://schemas.microsoft.com/office/drawing/2014/main" id="{5D92A363-9CFD-4E42-A460-B94C2B46B526}"/>
              </a:ext>
            </a:extLst>
          </p:cNvPr>
          <p:cNvGrpSpPr>
            <a:grpSpLocks/>
          </p:cNvGrpSpPr>
          <p:nvPr/>
        </p:nvGrpSpPr>
        <p:grpSpPr bwMode="auto">
          <a:xfrm>
            <a:off x="3343773" y="967433"/>
            <a:ext cx="5832475" cy="2711450"/>
            <a:chOff x="1693" y="1951"/>
            <a:chExt cx="3674" cy="1708"/>
          </a:xfrm>
        </p:grpSpPr>
        <p:sp>
          <p:nvSpPr>
            <p:cNvPr id="22535" name="AutoShape 19">
              <a:extLst>
                <a:ext uri="{FF2B5EF4-FFF2-40B4-BE49-F238E27FC236}">
                  <a16:creationId xmlns:a16="http://schemas.microsoft.com/office/drawing/2014/main" id="{6B46118C-CAA2-984E-9E13-124B9C1B3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3" y="1951"/>
              <a:ext cx="3674" cy="1693"/>
            </a:xfrm>
            <a:prstGeom prst="wedgeRectCallout">
              <a:avLst>
                <a:gd name="adj1" fmla="val -15569"/>
                <a:gd name="adj2" fmla="val 59157"/>
              </a:avLst>
            </a:prstGeom>
            <a:solidFill>
              <a:schemeClr val="bg1"/>
            </a:solidFill>
            <a:ln w="28575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graphicFrame>
          <p:nvGraphicFramePr>
            <p:cNvPr id="22536" name="Object 16">
              <a:extLst>
                <a:ext uri="{FF2B5EF4-FFF2-40B4-BE49-F238E27FC236}">
                  <a16:creationId xmlns:a16="http://schemas.microsoft.com/office/drawing/2014/main" id="{43B33AF2-F2FC-7C48-B7D4-0C0C7305CD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55" y="2026"/>
            <a:ext cx="1104" cy="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40373300" imgH="19011900" progId="Equation.3">
                    <p:embed/>
                  </p:oleObj>
                </mc:Choice>
                <mc:Fallback>
                  <p:oleObj name="Équation" r:id="rId2" imgW="40373300" imgH="19011900" progId="Equation.3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55" y="2026"/>
                          <a:ext cx="1104" cy="5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7" name="Object 17">
              <a:extLst>
                <a:ext uri="{FF2B5EF4-FFF2-40B4-BE49-F238E27FC236}">
                  <a16:creationId xmlns:a16="http://schemas.microsoft.com/office/drawing/2014/main" id="{10EF9047-5DC9-1040-9929-86C36347CCA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41" y="3139"/>
            <a:ext cx="856" cy="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31305500" imgH="19011900" progId="Equation.3">
                    <p:embed/>
                  </p:oleObj>
                </mc:Choice>
                <mc:Fallback>
                  <p:oleObj name="Équation" r:id="rId4" imgW="31305500" imgH="19011900" progId="Equation.3">
                    <p:embed/>
                    <p:pic>
                      <p:nvPicPr>
                        <p:cNvPr id="0" name="Object 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41" y="3139"/>
                          <a:ext cx="856" cy="5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538" name="Text Box 15">
              <a:extLst>
                <a:ext uri="{FF2B5EF4-FFF2-40B4-BE49-F238E27FC236}">
                  <a16:creationId xmlns:a16="http://schemas.microsoft.com/office/drawing/2014/main" id="{42B59061-2AD2-F044-8399-86A879B1DE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3" y="2046"/>
              <a:ext cx="3582" cy="1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Pour une réaction d </a:t>
              </a:r>
              <a:r>
                <a:rPr lang="ja-JP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latin typeface="Calibri" panose="020F0502020204030204" pitchFamily="34" charset="0"/>
                  <a:cs typeface="Calibri" panose="020F0502020204030204" pitchFamily="34" charset="0"/>
                </a:rPr>
                <a:t>équation</a:t>
              </a:r>
            </a:p>
            <a:p>
              <a:pPr algn="l"/>
              <a:endParaRPr lang="fr-FR" altLang="fr-FR" sz="1600" dirty="0"/>
            </a:p>
            <a:p>
              <a:pPr algn="l"/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ou</a:t>
              </a:r>
              <a:r>
                <a:rPr lang="fr-FR" altLang="fr-FR" dirty="0">
                  <a:latin typeface="Symbol" pitchFamily="2" charset="2"/>
                </a:rPr>
                <a:t> </a:t>
              </a:r>
              <a:r>
                <a:rPr lang="fr-FR" altLang="fr-FR" dirty="0" err="1">
                  <a:latin typeface="Symbol" pitchFamily="2" charset="2"/>
                </a:rPr>
                <a:t>n</a:t>
              </a:r>
              <a:r>
                <a:rPr lang="fr-FR" altLang="fr-FR" baseline="-25000" dirty="0" err="1"/>
                <a:t>j</a:t>
              </a:r>
              <a:r>
                <a:rPr lang="fr-FR" altLang="fr-FR" dirty="0"/>
                <a:t> 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est le coefficient stœchiométrique:  </a:t>
              </a:r>
            </a:p>
            <a:p>
              <a:pPr algn="l"/>
              <a:r>
                <a:rPr lang="fr-FR" altLang="fr-FR" dirty="0"/>
                <a:t>     </a:t>
              </a:r>
              <a:r>
                <a:rPr lang="fr-FR" altLang="fr-FR" sz="2000" dirty="0" err="1">
                  <a:latin typeface="Symbol" pitchFamily="2" charset="2"/>
                </a:rPr>
                <a:t>n</a:t>
              </a:r>
              <a:r>
                <a:rPr lang="fr-FR" altLang="fr-FR" sz="2000" baseline="-25000" dirty="0" err="1"/>
                <a:t>j</a:t>
              </a:r>
              <a:r>
                <a:rPr lang="fr-FR" altLang="fr-FR" sz="2000" baseline="-25000" dirty="0"/>
                <a:t> 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&lt; 0 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 </a:t>
              </a:r>
              <a:r>
                <a:rPr lang="fr-FR" altLang="fr-FR" sz="2000" dirty="0" err="1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A</a:t>
              </a:r>
              <a:r>
                <a:rPr lang="fr-FR" altLang="fr-FR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j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 est consommé par la réaction (réactif) </a:t>
              </a:r>
            </a:p>
            <a:p>
              <a:pPr algn="l"/>
              <a:r>
                <a:rPr lang="fr-FR" altLang="fr-FR" sz="2000" dirty="0">
                  <a:latin typeface="Symbol" pitchFamily="2" charset="2"/>
                </a:rPr>
                <a:t>      </a:t>
              </a:r>
              <a:r>
                <a:rPr lang="fr-FR" altLang="fr-FR" sz="2000" dirty="0" err="1">
                  <a:latin typeface="Symbol" pitchFamily="2" charset="2"/>
                </a:rPr>
                <a:t>n</a:t>
              </a:r>
              <a:r>
                <a:rPr lang="fr-FR" altLang="fr-FR" sz="2000" baseline="-25000" dirty="0" err="1"/>
                <a:t>j</a:t>
              </a:r>
              <a:r>
                <a:rPr lang="fr-FR" altLang="fr-FR" sz="2000" baseline="-25000" dirty="0"/>
                <a:t> 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&gt; 0 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 </a:t>
              </a:r>
              <a:r>
                <a:rPr lang="fr-FR" altLang="fr-FR" sz="2000" dirty="0" err="1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A</a:t>
              </a:r>
              <a:r>
                <a:rPr lang="fr-FR" altLang="fr-FR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j</a:t>
              </a:r>
              <a:r>
                <a:rPr lang="fr-FR" altLang="fr-FR" sz="2000" dirty="0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 est formé par la réaction (produit) </a:t>
              </a:r>
            </a:p>
            <a:p>
              <a:pPr algn="l"/>
              <a:endParaRPr lang="fr-FR" altLang="fr-FR" sz="800" dirty="0"/>
            </a:p>
            <a:p>
              <a:pPr algn="l"/>
              <a:r>
                <a:rPr lang="fr-FR" altLang="fr-FR" dirty="0">
                  <a:solidFill>
                    <a:srgbClr val="CC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Le nombre de mol est invariant si: </a:t>
              </a:r>
              <a:endParaRPr lang="fr-FR" altLang="fr-FR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2" name="Rectangle 2">
            <a:extLst>
              <a:ext uri="{FF2B5EF4-FFF2-40B4-BE49-F238E27FC236}">
                <a16:creationId xmlns:a16="http://schemas.microsoft.com/office/drawing/2014/main" id="{3760CA90-7DB8-4444-8C34-F9B5E8662B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14	Examen d</a:t>
            </a:r>
            <a:r>
              <a:rPr lang="ja-JP" altLang="fr-FR" sz="3200">
                <a:ea typeface="ＭＳ Ｐゴシック" panose="020B0600070205080204" pitchFamily="34" charset="-128"/>
              </a:rPr>
              <a:t>’</a:t>
            </a:r>
            <a:r>
              <a:rPr lang="fr-FR" altLang="ja-JP" sz="3200" dirty="0">
                <a:ea typeface="ＭＳ Ｐゴシック" panose="020B0600070205080204" pitchFamily="34" charset="-128"/>
              </a:rPr>
              <a:t>une étude </a:t>
            </a:r>
          </a:p>
          <a:p>
            <a:pPr algn="l">
              <a:tabLst>
                <a:tab pos="762000" algn="l"/>
              </a:tabLst>
            </a:pPr>
            <a:r>
              <a:rPr lang="fr-FR" altLang="ja-JP" sz="3200" dirty="0">
                <a:ea typeface="ＭＳ Ｐゴシック" panose="020B0600070205080204" pitchFamily="34" charset="-128"/>
              </a:rPr>
              <a:t>		en réacteur idéal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>
            <a:extLst>
              <a:ext uri="{FF2B5EF4-FFF2-40B4-BE49-F238E27FC236}">
                <a16:creationId xmlns:a16="http://schemas.microsoft.com/office/drawing/2014/main" id="{FA338CD3-ACEB-B94A-8C66-EC8119305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788" y="5068888"/>
            <a:ext cx="1976437" cy="2889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23554" name="Text Box 3">
            <a:extLst>
              <a:ext uri="{FF2B5EF4-FFF2-40B4-BE49-F238E27FC236}">
                <a16:creationId xmlns:a16="http://schemas.microsoft.com/office/drawing/2014/main" id="{C4A7E104-917E-0B42-8A9A-F3589D9ED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075" y="1992313"/>
            <a:ext cx="13685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Réacteur </a:t>
            </a:r>
          </a:p>
        </p:txBody>
      </p:sp>
      <p:sp>
        <p:nvSpPr>
          <p:cNvPr id="23555" name="Text Box 14">
            <a:extLst>
              <a:ext uri="{FF2B5EF4-FFF2-40B4-BE49-F238E27FC236}">
                <a16:creationId xmlns:a16="http://schemas.microsoft.com/office/drawing/2014/main" id="{A2ECD990-E619-EC44-AF8F-B183B2244A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063" y="2595563"/>
            <a:ext cx="5982150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* Fermé </a:t>
            </a:r>
          </a:p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	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flux 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>
                <a:latin typeface="Calibri" panose="020F0502020204030204" pitchFamily="34" charset="0"/>
                <a:cs typeface="Calibri" panose="020F0502020204030204" pitchFamily="34" charset="0"/>
              </a:rPr>
              <a:t>entrée et de sortie nuls</a:t>
            </a:r>
          </a:p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			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=	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= 0</a:t>
            </a:r>
          </a:p>
          <a:p>
            <a:pPr algn="l">
              <a:buClr>
                <a:srgbClr val="0099FF"/>
              </a:buClr>
            </a:pPr>
            <a:endParaRPr lang="fr-FR" altLang="fr-FR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 * Semi fermé </a:t>
            </a:r>
          </a:p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flux 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>
                <a:latin typeface="Calibri" panose="020F0502020204030204" pitchFamily="34" charset="0"/>
                <a:cs typeface="Calibri" panose="020F0502020204030204" pitchFamily="34" charset="0"/>
              </a:rPr>
              <a:t>entrée ou de sortie nul</a:t>
            </a:r>
          </a:p>
          <a:p>
            <a:pPr algn="l">
              <a:buClr>
                <a:srgbClr val="0099FF"/>
              </a:buClr>
            </a:pP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				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AC15A88-3985-5641-BCD2-EFB717F2A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14	Examen d</a:t>
            </a:r>
            <a:r>
              <a:rPr lang="ja-JP" altLang="fr-FR" sz="3200">
                <a:ea typeface="ＭＳ Ｐゴシック" panose="020B0600070205080204" pitchFamily="34" charset="-128"/>
              </a:rPr>
              <a:t>’</a:t>
            </a:r>
            <a:r>
              <a:rPr lang="fr-FR" altLang="ja-JP" sz="3200" dirty="0">
                <a:ea typeface="ＭＳ Ｐゴシック" panose="020B0600070205080204" pitchFamily="34" charset="-128"/>
              </a:rPr>
              <a:t>une étude </a:t>
            </a:r>
          </a:p>
          <a:p>
            <a:pPr algn="l">
              <a:tabLst>
                <a:tab pos="762000" algn="l"/>
              </a:tabLst>
            </a:pPr>
            <a:r>
              <a:rPr lang="fr-FR" altLang="ja-JP" sz="3200" dirty="0">
                <a:ea typeface="ＭＳ Ｐゴシック" panose="020B0600070205080204" pitchFamily="34" charset="-128"/>
              </a:rPr>
              <a:t>		en réacteur idéal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3">
            <a:extLst>
              <a:ext uri="{FF2B5EF4-FFF2-40B4-BE49-F238E27FC236}">
                <a16:creationId xmlns:a16="http://schemas.microsoft.com/office/drawing/2014/main" id="{77B4A716-C0E7-D74B-BE42-E7C2BCA39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1872638"/>
            <a:ext cx="7988300" cy="234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A 	+	production	= 	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accumulation 	+	A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entrant 		chimique 		 de A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de A		réacteur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0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V 				0 </a:t>
            </a:r>
          </a:p>
        </p:txBody>
      </p:sp>
      <p:graphicFrame>
        <p:nvGraphicFramePr>
          <p:cNvPr id="24579" name="Object 4">
            <a:extLst>
              <a:ext uri="{FF2B5EF4-FFF2-40B4-BE49-F238E27FC236}">
                <a16:creationId xmlns:a16="http://schemas.microsoft.com/office/drawing/2014/main" id="{69C1B0E6-6A8E-7E4E-BFEC-F4D257270B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443579"/>
              </p:ext>
            </p:extLst>
          </p:nvPr>
        </p:nvGraphicFramePr>
        <p:xfrm>
          <a:off x="5024438" y="3636351"/>
          <a:ext cx="5715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3169900" imgH="16675100" progId="Equation.3">
                  <p:embed/>
                </p:oleObj>
              </mc:Choice>
              <mc:Fallback>
                <p:oleObj name="Équation" r:id="rId2" imgW="13169900" imgH="166751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4438" y="3636351"/>
                        <a:ext cx="5715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F29E2CF8-738D-2D49-AE07-4BF83518C7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33450" indent="-933450" algn="l">
              <a:buAutoNum type="arabicPlain" startAt="15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fermé parfaitement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agité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7">
            <a:extLst>
              <a:ext uri="{FF2B5EF4-FFF2-40B4-BE49-F238E27FC236}">
                <a16:creationId xmlns:a16="http://schemas.microsoft.com/office/drawing/2014/main" id="{0844A6C8-8448-0344-B2C5-8D81C1E1D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825" y="2717800"/>
            <a:ext cx="42464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On suppose le milieu indilatable </a:t>
            </a:r>
          </a:p>
        </p:txBody>
      </p:sp>
      <p:sp>
        <p:nvSpPr>
          <p:cNvPr id="25603" name="Text Box 8">
            <a:extLst>
              <a:ext uri="{FF2B5EF4-FFF2-40B4-BE49-F238E27FC236}">
                <a16:creationId xmlns:a16="http://schemas.microsoft.com/office/drawing/2014/main" id="{73F0E8A5-F387-8C45-A5E1-BD48124B4D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3130550"/>
            <a:ext cx="7408863" cy="128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				A 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produits</a:t>
            </a:r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Ces réactions sont du type: </a:t>
            </a: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				A +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produits (ordre 0/B ou large excès</a:t>
            </a: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					de B: r = k</a:t>
            </a:r>
            <a:r>
              <a:rPr lang="fr-FR" altLang="fr-FR" sz="1800" baseline="-250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o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C</a:t>
            </a:r>
            <a:r>
              <a:rPr lang="fr-FR" altLang="fr-FR" sz="1800" baseline="-250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A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</a:t>
            </a:r>
            <a:r>
              <a:rPr lang="fr-FR" altLang="fr-FR" sz="18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C</a:t>
            </a:r>
            <a:r>
              <a:rPr lang="fr-FR" altLang="fr-FR" sz="1800" baseline="300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n</a:t>
            </a:r>
            <a:r>
              <a:rPr lang="fr-FR" altLang="fr-FR" sz="1800" baseline="-250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Bo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 k C</a:t>
            </a:r>
            <a:r>
              <a:rPr lang="fr-FR" altLang="fr-FR" sz="1800" baseline="-250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A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</a:t>
            </a:r>
          </a:p>
        </p:txBody>
      </p:sp>
      <p:grpSp>
        <p:nvGrpSpPr>
          <p:cNvPr id="25604" name="Group 11">
            <a:extLst>
              <a:ext uri="{FF2B5EF4-FFF2-40B4-BE49-F238E27FC236}">
                <a16:creationId xmlns:a16="http://schemas.microsoft.com/office/drawing/2014/main" id="{CC1FDDEA-E51C-6947-A8C7-02B868FC04F8}"/>
              </a:ext>
            </a:extLst>
          </p:cNvPr>
          <p:cNvGrpSpPr>
            <a:grpSpLocks/>
          </p:cNvGrpSpPr>
          <p:nvPr/>
        </p:nvGrpSpPr>
        <p:grpSpPr bwMode="auto">
          <a:xfrm>
            <a:off x="1317625" y="4470400"/>
            <a:ext cx="4724400" cy="1062038"/>
            <a:chOff x="830" y="2816"/>
            <a:chExt cx="2976" cy="669"/>
          </a:xfrm>
        </p:grpSpPr>
        <p:graphicFrame>
          <p:nvGraphicFramePr>
            <p:cNvPr id="25608" name="Object 9">
              <a:extLst>
                <a:ext uri="{FF2B5EF4-FFF2-40B4-BE49-F238E27FC236}">
                  <a16:creationId xmlns:a16="http://schemas.microsoft.com/office/drawing/2014/main" id="{80F8E99E-EC24-474E-8E57-E38E926F2B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30" y="2816"/>
            <a:ext cx="2976" cy="4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108839000" imgH="16675100" progId="Equation.3">
                    <p:embed/>
                  </p:oleObj>
                </mc:Choice>
                <mc:Fallback>
                  <p:oleObj name="Équation" r:id="rId2" imgW="108839000" imgH="166751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30" y="2816"/>
                          <a:ext cx="2976" cy="4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09" name="Text Box 10">
              <a:extLst>
                <a:ext uri="{FF2B5EF4-FFF2-40B4-BE49-F238E27FC236}">
                  <a16:creationId xmlns:a16="http://schemas.microsoft.com/office/drawing/2014/main" id="{03F37D10-690D-1547-9EF3-FC26F722E3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7" y="3081"/>
              <a:ext cx="7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 sz="1800" i="1"/>
                <a:t>milieu </a:t>
              </a:r>
            </a:p>
            <a:p>
              <a:r>
                <a:rPr lang="fr-FR" altLang="fr-FR" sz="1800" i="1"/>
                <a:t>indilatable</a:t>
              </a:r>
            </a:p>
          </p:txBody>
        </p:sp>
      </p:grpSp>
      <p:grpSp>
        <p:nvGrpSpPr>
          <p:cNvPr id="3" name="Group 14">
            <a:extLst>
              <a:ext uri="{FF2B5EF4-FFF2-40B4-BE49-F238E27FC236}">
                <a16:creationId xmlns:a16="http://schemas.microsoft.com/office/drawing/2014/main" id="{3F3E5773-2812-C04B-A6F0-8548826E3905}"/>
              </a:ext>
            </a:extLst>
          </p:cNvPr>
          <p:cNvGrpSpPr>
            <a:grpSpLocks/>
          </p:cNvGrpSpPr>
          <p:nvPr/>
        </p:nvGrpSpPr>
        <p:grpSpPr bwMode="auto">
          <a:xfrm>
            <a:off x="5649913" y="5316283"/>
            <a:ext cx="2139950" cy="600075"/>
            <a:chOff x="3559" y="3386"/>
            <a:chExt cx="1348" cy="378"/>
          </a:xfrm>
        </p:grpSpPr>
        <p:graphicFrame>
          <p:nvGraphicFramePr>
            <p:cNvPr id="25606" name="Object 12">
              <a:extLst>
                <a:ext uri="{FF2B5EF4-FFF2-40B4-BE49-F238E27FC236}">
                  <a16:creationId xmlns:a16="http://schemas.microsoft.com/office/drawing/2014/main" id="{0F07C44D-F966-1946-8723-8083B3C48DE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43" y="3418"/>
            <a:ext cx="1136" cy="2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41541700" imgH="10236200" progId="Equation.3">
                    <p:embed/>
                  </p:oleObj>
                </mc:Choice>
                <mc:Fallback>
                  <p:oleObj name="Équation" r:id="rId4" imgW="41541700" imgH="102362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43" y="3418"/>
                          <a:ext cx="1136" cy="2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07" name="Rectangle 13">
              <a:extLst>
                <a:ext uri="{FF2B5EF4-FFF2-40B4-BE49-F238E27FC236}">
                  <a16:creationId xmlns:a16="http://schemas.microsoft.com/office/drawing/2014/main" id="{980DD58A-F618-C745-B076-8C86083AA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9" y="3386"/>
              <a:ext cx="1348" cy="378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1" name="Rectangle 2">
            <a:extLst>
              <a:ext uri="{FF2B5EF4-FFF2-40B4-BE49-F238E27FC236}">
                <a16:creationId xmlns:a16="http://schemas.microsoft.com/office/drawing/2014/main" id="{FCA3448B-5315-CD43-A5EF-43A46B78B7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33450" indent="-933450" algn="l">
              <a:buAutoNum type="arabicPlain" startAt="15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fermé parfaitement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agité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C06A6572-EFF6-5C40-9E92-307DF67499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415256"/>
            <a:ext cx="6574094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151	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cas d</a:t>
            </a:r>
            <a:r>
              <a:rPr lang="ja-JP" altLang="fr-FR" sz="2400" kern="0">
                <a:solidFill>
                  <a:srgbClr val="40A3D1"/>
                </a:solidFill>
                <a:ea typeface="ＭＳ Ｐゴシック" panose="020B0600070205080204" pitchFamily="34" charset="-128"/>
              </a:rPr>
              <a:t>’</a:t>
            </a:r>
            <a:r>
              <a:rPr lang="fr-FR" altLang="ja-JP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une réaction du 1</a:t>
            </a:r>
            <a:r>
              <a:rPr lang="fr-FR" altLang="ja-JP" sz="2400" kern="0" baseline="30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er</a:t>
            </a:r>
            <a:r>
              <a:rPr lang="fr-FR" altLang="ja-JP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ordre (r = k C</a:t>
            </a:r>
            <a:r>
              <a:rPr lang="fr-FR" altLang="ja-JP" sz="2400" kern="0" baseline="-25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A</a:t>
            </a:r>
            <a:r>
              <a:rPr lang="fr-FR" altLang="ja-JP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)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3">
            <a:extLst>
              <a:ext uri="{FF2B5EF4-FFF2-40B4-BE49-F238E27FC236}">
                <a16:creationId xmlns:a16="http://schemas.microsoft.com/office/drawing/2014/main" id="{0F3DB8DD-E6CD-8047-AADD-89BB2C788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7690" y="2640582"/>
            <a:ext cx="618477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Soit la réaction: 	A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 B + C 	(P et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T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constants)</a:t>
            </a:r>
          </a:p>
          <a:p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  <a:sym typeface="Symbol" pitchFamily="2" charset="2"/>
            </a:endParaRPr>
          </a:p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Le réacteur est alimenté en A pur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Quelle est la valeur de X? 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653220D-C0FD-D442-A585-3D43C1EEA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33450" indent="-933450" algn="l">
              <a:buAutoNum type="arabicPlain" startAt="15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fermé parfaitement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agité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D1546C53-BFC9-3B4B-B0E2-D49C71C896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651226"/>
            <a:ext cx="6574094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1333500" indent="-1333500" algn="l">
              <a:tabLst>
                <a:tab pos="762000" algn="l"/>
              </a:tabLst>
            </a:pP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152	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  <a:r>
              <a:rPr lang="fr-FR" altLang="fr-FR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cas d </a:t>
            </a:r>
            <a:r>
              <a:rPr lang="ja-JP" altLang="fr-FR" sz="2400" kern="0">
                <a:solidFill>
                  <a:srgbClr val="40A3D1"/>
                </a:solidFill>
                <a:ea typeface="ＭＳ Ｐゴシック" panose="020B0600070205080204" pitchFamily="34" charset="-128"/>
              </a:rPr>
              <a:t>’</a:t>
            </a:r>
            <a:r>
              <a:rPr lang="fr-FR" altLang="ja-JP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une cinétique r = k</a:t>
            </a:r>
            <a:r>
              <a:rPr lang="fr-FR" altLang="ja-JP" sz="2400" kern="0" baseline="-25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o</a:t>
            </a:r>
            <a:r>
              <a:rPr lang="fr-FR" altLang="ja-JP" sz="2400" kern="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. Volume de 			réacteur variable </a:t>
            </a:r>
            <a:endParaRPr lang="fr-FR" altLang="fr-FR" sz="3200" kern="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866FB34-BDA5-C840-BC9F-5E41401190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7690" y="4698686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le réactif A: 	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1E34F84-50B3-DC41-94D4-17917EDE24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857201"/>
              </p:ext>
            </p:extLst>
          </p:nvPr>
        </p:nvGraphicFramePr>
        <p:xfrm>
          <a:off x="3213165" y="5166999"/>
          <a:ext cx="17653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40665400" imgH="16675100" progId="Equation.3">
                  <p:embed/>
                </p:oleObj>
              </mc:Choice>
              <mc:Fallback>
                <p:oleObj name="Équation" r:id="rId2" imgW="40665400" imgH="16675100" progId="Equation.3">
                  <p:embed/>
                  <p:pic>
                    <p:nvPicPr>
                      <p:cNvPr id="27651" name="Object 10">
                        <a:extLst>
                          <a:ext uri="{FF2B5EF4-FFF2-40B4-BE49-F238E27FC236}">
                            <a16:creationId xmlns:a16="http://schemas.microsoft.com/office/drawing/2014/main" id="{04D3F642-014F-5549-AE39-B6673ABC62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3165" y="5166999"/>
                        <a:ext cx="17653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>
            <a:extLst>
              <a:ext uri="{FF2B5EF4-FFF2-40B4-BE49-F238E27FC236}">
                <a16:creationId xmlns:a16="http://schemas.microsoft.com/office/drawing/2014/main" id="{586EAD4E-BB32-1B42-A69B-57A207A05A0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6680" y="97012"/>
            <a:ext cx="8458200" cy="1143000"/>
          </a:xfrm>
        </p:spPr>
        <p:txBody>
          <a:bodyPr/>
          <a:lstStyle/>
          <a:p>
            <a:pPr algn="l"/>
            <a:r>
              <a:rPr lang="fr-FR" altLang="fr-FR" dirty="0">
                <a:ea typeface="ＭＳ Ｐゴシック" panose="020B0600070205080204" pitchFamily="34" charset="-128"/>
              </a:rPr>
              <a:t>Génie de la Réaction </a:t>
            </a:r>
            <a:br>
              <a:rPr lang="fr-FR" altLang="fr-FR" dirty="0">
                <a:ea typeface="ＭＳ Ｐゴシック" panose="020B0600070205080204" pitchFamily="34" charset="-128"/>
              </a:rPr>
            </a:br>
            <a:r>
              <a:rPr lang="fr-FR" altLang="fr-FR" dirty="0">
                <a:ea typeface="ＭＳ Ｐゴシック" panose="020B0600070205080204" pitchFamily="34" charset="-128"/>
              </a:rPr>
              <a:t>Chimique   </a:t>
            </a:r>
          </a:p>
        </p:txBody>
      </p:sp>
      <p:sp>
        <p:nvSpPr>
          <p:cNvPr id="3076" name="ZoneTexte 1">
            <a:extLst>
              <a:ext uri="{FF2B5EF4-FFF2-40B4-BE49-F238E27FC236}">
                <a16:creationId xmlns:a16="http://schemas.microsoft.com/office/drawing/2014/main" id="{0D3A45D5-5892-E64B-A000-E7EAC8C13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2116138"/>
            <a:ext cx="184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A58D7C8A-9348-8A4C-A967-D87612C26A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9779" y="2903538"/>
            <a:ext cx="6744155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fr-FR" altLang="fr-FR" dirty="0"/>
              <a:t>2 réactions simultanées et instantanées: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fr-FR" altLang="fr-FR" dirty="0"/>
              <a:t>A + B  →  R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fr-FR" altLang="fr-FR" dirty="0"/>
              <a:t>B + R  →  S 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fr-FR" altLang="fr-FR" dirty="0"/>
          </a:p>
        </p:txBody>
      </p:sp>
    </p:spTree>
    <p:extLst>
      <p:ext uri="{BB962C8B-B14F-4D97-AF65-F5344CB8AC3E}">
        <p14:creationId xmlns:p14="http://schemas.microsoft.com/office/powerpoint/2010/main" val="41764603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3">
            <a:extLst>
              <a:ext uri="{FF2B5EF4-FFF2-40B4-BE49-F238E27FC236}">
                <a16:creationId xmlns:a16="http://schemas.microsoft.com/office/drawing/2014/main" id="{0F3DB8DD-E6CD-8047-AADD-89BB2C788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1852" y="1566528"/>
            <a:ext cx="38764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A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 B + C 	(P et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T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 constants)</a:t>
            </a:r>
          </a:p>
        </p:txBody>
      </p:sp>
      <p:sp>
        <p:nvSpPr>
          <p:cNvPr id="35851" name="Text Box 11">
            <a:extLst>
              <a:ext uri="{FF2B5EF4-FFF2-40B4-BE49-F238E27FC236}">
                <a16:creationId xmlns:a16="http://schemas.microsoft.com/office/drawing/2014/main" id="{1584394A-C645-A146-AC25-4B712627C5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875" y="4053457"/>
            <a:ext cx="3350597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fr-FR" altLang="fr-FR" sz="20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n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+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+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+ = n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(1 + X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</p:txBody>
      </p:sp>
      <p:sp>
        <p:nvSpPr>
          <p:cNvPr id="26629" name="Text Box 12">
            <a:extLst>
              <a:ext uri="{FF2B5EF4-FFF2-40B4-BE49-F238E27FC236}">
                <a16:creationId xmlns:a16="http://schemas.microsoft.com/office/drawing/2014/main" id="{0B275E3E-9E18-8D45-B90B-7B66597FE9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1688" y="4078857"/>
            <a:ext cx="3008312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Loi des gaz parfaits: </a:t>
            </a:r>
            <a:endParaRPr lang="fr-FR" altLang="fr-FR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PV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n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RT 	 PV = n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RT </a:t>
            </a:r>
            <a:endParaRPr lang="fr-FR" altLang="fr-FR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653220D-C0FD-D442-A585-3D43C1EEA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33450" indent="-933450" algn="l">
              <a:buAutoNum type="arabicPlain" startAt="15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fermé parfaitement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agité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12" name="Text Box 3">
            <a:extLst>
              <a:ext uri="{FF2B5EF4-FFF2-40B4-BE49-F238E27FC236}">
                <a16:creationId xmlns:a16="http://schemas.microsoft.com/office/drawing/2014/main" id="{390E6BC4-1127-1D4E-919E-631EFA4CFA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2427060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le réactif A: 	</a:t>
            </a:r>
          </a:p>
        </p:txBody>
      </p:sp>
      <p:graphicFrame>
        <p:nvGraphicFramePr>
          <p:cNvPr id="13" name="Object 10">
            <a:extLst>
              <a:ext uri="{FF2B5EF4-FFF2-40B4-BE49-F238E27FC236}">
                <a16:creationId xmlns:a16="http://schemas.microsoft.com/office/drawing/2014/main" id="{2A684251-8BCD-264F-B506-D74AA303F9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5051973"/>
              </p:ext>
            </p:extLst>
          </p:nvPr>
        </p:nvGraphicFramePr>
        <p:xfrm>
          <a:off x="2627313" y="2895373"/>
          <a:ext cx="17653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40665400" imgH="16675100" progId="Equation.3">
                  <p:embed/>
                </p:oleObj>
              </mc:Choice>
              <mc:Fallback>
                <p:oleObj name="Équation" r:id="rId2" imgW="40665400" imgH="16675100" progId="Equation.3">
                  <p:embed/>
                  <p:pic>
                    <p:nvPicPr>
                      <p:cNvPr id="27651" name="Object 10">
                        <a:extLst>
                          <a:ext uri="{FF2B5EF4-FFF2-40B4-BE49-F238E27FC236}">
                            <a16:creationId xmlns:a16="http://schemas.microsoft.com/office/drawing/2014/main" id="{04D3F642-014F-5549-AE39-B6673ABC62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2895373"/>
                        <a:ext cx="17653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B1B60282-3781-9A4E-B41B-D2981B8E76D2}"/>
                  </a:ext>
                </a:extLst>
              </p:cNvPr>
              <p:cNvSpPr txBox="1"/>
              <p:nvPr/>
            </p:nvSpPr>
            <p:spPr>
              <a:xfrm>
                <a:off x="4611688" y="5040060"/>
                <a:ext cx="1488997" cy="8461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V</m:t>
                          </m:r>
                        </m:num>
                        <m:den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o</m:t>
                              </m:r>
                            </m:sub>
                          </m:sSub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fr-FR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</m:num>
                        <m:den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i="0">
                                  <a:latin typeface="Cambria Math" panose="02040503050406030204" pitchFamily="18" charset="0"/>
                                </a:rPr>
                                <m:t>o</m:t>
                              </m:r>
                            </m:sub>
                          </m:sSub>
                        </m:den>
                      </m:f>
                      <m:r>
                        <a:rPr lang="fr-FR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B1B60282-3781-9A4E-B41B-D2981B8E76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1688" y="5040060"/>
                <a:ext cx="1488997" cy="846194"/>
              </a:xfrm>
              <a:prstGeom prst="rect">
                <a:avLst/>
              </a:prstGeom>
              <a:blipFill>
                <a:blip r:embed="rId5"/>
                <a:stretch>
                  <a:fillRect b="-149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ZoneTexte 5">
            <a:extLst>
              <a:ext uri="{FF2B5EF4-FFF2-40B4-BE49-F238E27FC236}">
                <a16:creationId xmlns:a16="http://schemas.microsoft.com/office/drawing/2014/main" id="{F7D1AFEB-6D57-C04B-8492-C7E740BEF28F}"/>
              </a:ext>
            </a:extLst>
          </p:cNvPr>
          <p:cNvSpPr txBox="1"/>
          <p:nvPr/>
        </p:nvSpPr>
        <p:spPr>
          <a:xfrm>
            <a:off x="5927674" y="5232324"/>
            <a:ext cx="27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⇒  V = V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(1+X</a:t>
            </a:r>
            <a:r>
              <a:rPr 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5678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51" grpId="0" autoUpdateAnimBg="0"/>
      <p:bldP spid="26629" grpId="0"/>
      <p:bldP spid="3" grpId="0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3">
            <a:extLst>
              <a:ext uri="{FF2B5EF4-FFF2-40B4-BE49-F238E27FC236}">
                <a16:creationId xmlns:a16="http://schemas.microsoft.com/office/drawing/2014/main" id="{BA5E8D9F-23B4-D848-B9C0-38809B78CD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1831975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le réactif A: 	</a:t>
            </a:r>
          </a:p>
        </p:txBody>
      </p:sp>
      <p:sp>
        <p:nvSpPr>
          <p:cNvPr id="36868" name="Text Box 4">
            <a:extLst>
              <a:ext uri="{FF2B5EF4-FFF2-40B4-BE49-F238E27FC236}">
                <a16:creationId xmlns:a16="http://schemas.microsoft.com/office/drawing/2014/main" id="{388C3C1A-43DB-1B4D-8A1E-F0C8F73871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875" y="3127375"/>
            <a:ext cx="7269163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/>
              <a:t>- n</a:t>
            </a:r>
            <a:r>
              <a:rPr lang="fr-FR" altLang="fr-FR" baseline="-25000"/>
              <a:t>Ao </a:t>
            </a:r>
            <a:r>
              <a:rPr lang="fr-FR" altLang="fr-FR"/>
              <a:t>dX</a:t>
            </a:r>
            <a:r>
              <a:rPr lang="fr-FR" altLang="fr-FR" baseline="-25000"/>
              <a:t>A</a:t>
            </a:r>
            <a:r>
              <a:rPr lang="fr-FR" altLang="fr-FR"/>
              <a:t>  = - k</a:t>
            </a:r>
            <a:r>
              <a:rPr lang="fr-FR" altLang="fr-FR" baseline="-25000"/>
              <a:t>o</a:t>
            </a:r>
            <a:r>
              <a:rPr lang="fr-FR" altLang="fr-FR"/>
              <a:t> V</a:t>
            </a:r>
            <a:r>
              <a:rPr lang="fr-FR" altLang="fr-FR" baseline="-25000"/>
              <a:t>o</a:t>
            </a:r>
            <a:r>
              <a:rPr lang="fr-FR" altLang="fr-FR"/>
              <a:t> (1 + X</a:t>
            </a:r>
            <a:r>
              <a:rPr lang="fr-FR" altLang="fr-FR" baseline="-25000"/>
              <a:t>A</a:t>
            </a:r>
            <a:r>
              <a:rPr lang="fr-FR" altLang="fr-FR"/>
              <a:t>) dt  		(n</a:t>
            </a:r>
            <a:r>
              <a:rPr lang="fr-FR" altLang="fr-FR" baseline="-25000"/>
              <a:t>Ao </a:t>
            </a:r>
            <a:r>
              <a:rPr lang="fr-FR" altLang="fr-FR"/>
              <a:t>= C</a:t>
            </a:r>
            <a:r>
              <a:rPr lang="fr-FR" altLang="fr-FR" baseline="-25000"/>
              <a:t>Ao</a:t>
            </a:r>
            <a:r>
              <a:rPr lang="fr-FR" altLang="fr-FR"/>
              <a:t> V</a:t>
            </a:r>
            <a:r>
              <a:rPr lang="fr-FR" altLang="fr-FR" baseline="-25000"/>
              <a:t>o</a:t>
            </a:r>
            <a:r>
              <a:rPr lang="fr-FR" altLang="fr-FR"/>
              <a:t>)</a:t>
            </a:r>
            <a:endParaRPr lang="fr-FR" altLang="fr-FR" sz="2000" baseline="-25000"/>
          </a:p>
          <a:p>
            <a:pPr algn="l"/>
            <a:endParaRPr lang="fr-FR" altLang="fr-FR" sz="2000"/>
          </a:p>
        </p:txBody>
      </p:sp>
      <p:graphicFrame>
        <p:nvGraphicFramePr>
          <p:cNvPr id="27651" name="Object 10">
            <a:extLst>
              <a:ext uri="{FF2B5EF4-FFF2-40B4-BE49-F238E27FC236}">
                <a16:creationId xmlns:a16="http://schemas.microsoft.com/office/drawing/2014/main" id="{04D3F642-014F-5549-AE39-B6673ABC62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0579218"/>
              </p:ext>
            </p:extLst>
          </p:nvPr>
        </p:nvGraphicFramePr>
        <p:xfrm>
          <a:off x="2627313" y="2300288"/>
          <a:ext cx="17653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40665400" imgH="16675100" progId="Equation.3">
                  <p:embed/>
                </p:oleObj>
              </mc:Choice>
              <mc:Fallback>
                <p:oleObj name="Équation" r:id="rId2" imgW="40665400" imgH="166751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2300288"/>
                        <a:ext cx="17653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5">
            <a:extLst>
              <a:ext uri="{FF2B5EF4-FFF2-40B4-BE49-F238E27FC236}">
                <a16:creationId xmlns:a16="http://schemas.microsoft.com/office/drawing/2014/main" id="{32718636-E334-AB4A-9640-655929A6A90A}"/>
              </a:ext>
            </a:extLst>
          </p:cNvPr>
          <p:cNvGrpSpPr>
            <a:grpSpLocks/>
          </p:cNvGrpSpPr>
          <p:nvPr/>
        </p:nvGrpSpPr>
        <p:grpSpPr bwMode="auto">
          <a:xfrm>
            <a:off x="760413" y="3933825"/>
            <a:ext cx="7169150" cy="800100"/>
            <a:chOff x="479" y="2950"/>
            <a:chExt cx="4516" cy="504"/>
          </a:xfrm>
        </p:grpSpPr>
        <p:graphicFrame>
          <p:nvGraphicFramePr>
            <p:cNvPr id="27654" name="Object 12">
              <a:extLst>
                <a:ext uri="{FF2B5EF4-FFF2-40B4-BE49-F238E27FC236}">
                  <a16:creationId xmlns:a16="http://schemas.microsoft.com/office/drawing/2014/main" id="{337B4415-4A6E-B344-BE47-6E82136F675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9" y="2950"/>
            <a:ext cx="1328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48564800" imgH="18427700" progId="Equation.3">
                    <p:embed/>
                  </p:oleObj>
                </mc:Choice>
                <mc:Fallback>
                  <p:oleObj name="Équation" r:id="rId4" imgW="48564800" imgH="18427700" progId="Equation.3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9" y="2950"/>
                          <a:ext cx="1328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55" name="AutoShape 13">
              <a:extLst>
                <a:ext uri="{FF2B5EF4-FFF2-40B4-BE49-F238E27FC236}">
                  <a16:creationId xmlns:a16="http://schemas.microsoft.com/office/drawing/2014/main" id="{37365982-DB74-3044-B028-9A3872A6B5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8" y="3164"/>
              <a:ext cx="830" cy="107"/>
            </a:xfrm>
            <a:prstGeom prst="rightArrow">
              <a:avLst>
                <a:gd name="adj1" fmla="val 50000"/>
                <a:gd name="adj2" fmla="val 193925"/>
              </a:avLst>
            </a:prstGeom>
            <a:solidFill>
              <a:srgbClr val="40A3D1"/>
            </a:solidFill>
            <a:ln w="12700">
              <a:solidFill>
                <a:srgbClr val="0099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  <p:graphicFrame>
          <p:nvGraphicFramePr>
            <p:cNvPr id="27656" name="Object 14">
              <a:extLst>
                <a:ext uri="{FF2B5EF4-FFF2-40B4-BE49-F238E27FC236}">
                  <a16:creationId xmlns:a16="http://schemas.microsoft.com/office/drawing/2014/main" id="{ADF4A725-45F2-A34C-A4A8-92C47EFCF6B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35" y="2950"/>
            <a:ext cx="1960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6" imgW="71678800" imgH="18427700" progId="Equation.3">
                    <p:embed/>
                  </p:oleObj>
                </mc:Choice>
                <mc:Fallback>
                  <p:oleObj name="Équation" r:id="rId6" imgW="71678800" imgH="184277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5" y="2950"/>
                          <a:ext cx="1960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6880" name="Object 16">
            <a:extLst>
              <a:ext uri="{FF2B5EF4-FFF2-40B4-BE49-F238E27FC236}">
                <a16:creationId xmlns:a16="http://schemas.microsoft.com/office/drawing/2014/main" id="{FF7334CD-42F6-5247-A7DD-E97770F5CA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252471"/>
              </p:ext>
            </p:extLst>
          </p:nvPr>
        </p:nvGraphicFramePr>
        <p:xfrm>
          <a:off x="4327525" y="4862513"/>
          <a:ext cx="17399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8" imgW="40081200" imgH="16383000" progId="Equation.3">
                  <p:embed/>
                </p:oleObj>
              </mc:Choice>
              <mc:Fallback>
                <p:oleObj name="Équation" r:id="rId8" imgW="40081200" imgH="1638300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27525" y="4862513"/>
                        <a:ext cx="1739900" cy="71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A54ED3B6-2406-814F-84A7-081A747B69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33450" indent="-933450" algn="l">
              <a:buAutoNum type="arabicPlain" startAt="15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fermé parfaitement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agité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8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4333D895-98BD-714C-A770-CCA93191A5E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595120"/>
            <a:ext cx="7772400" cy="1143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en-GB" altLang="fr-FR" sz="2400">
                <a:solidFill>
                  <a:srgbClr val="6D1E7F"/>
                </a:solidFill>
                <a:ea typeface="ＭＳ Ｐゴシック" panose="020B0600070205080204" pitchFamily="34" charset="-128"/>
              </a:rPr>
              <a:t>Semibatch reactor </a:t>
            </a:r>
            <a:r>
              <a:rPr lang="en-GB" altLang="fr-FR" sz="3200">
                <a:solidFill>
                  <a:srgbClr val="6D1E7F"/>
                </a:solidFill>
                <a:ea typeface="ＭＳ Ｐゴシック" panose="020B0600070205080204" pitchFamily="34" charset="-128"/>
              </a:rPr>
              <a:t>    </a:t>
            </a:r>
          </a:p>
        </p:txBody>
      </p:sp>
      <p:sp>
        <p:nvSpPr>
          <p:cNvPr id="28674" name="Text Box 3">
            <a:extLst>
              <a:ext uri="{FF2B5EF4-FFF2-40B4-BE49-F238E27FC236}">
                <a16:creationId xmlns:a16="http://schemas.microsoft.com/office/drawing/2014/main" id="{8A1C0F8F-772D-A747-9F04-0622E1AFD6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3004820"/>
            <a:ext cx="7988300" cy="234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A 	+	production	= 	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accumulation 	+	A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entrant 		chimique 		 de A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de A		réacteur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V 				0 </a:t>
            </a:r>
          </a:p>
        </p:txBody>
      </p:sp>
      <p:graphicFrame>
        <p:nvGraphicFramePr>
          <p:cNvPr id="28675" name="Object 4">
            <a:extLst>
              <a:ext uri="{FF2B5EF4-FFF2-40B4-BE49-F238E27FC236}">
                <a16:creationId xmlns:a16="http://schemas.microsoft.com/office/drawing/2014/main" id="{E5AC5E31-113E-774C-A33A-A99C24B85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492973"/>
              </p:ext>
            </p:extLst>
          </p:nvPr>
        </p:nvGraphicFramePr>
        <p:xfrm>
          <a:off x="5024438" y="4793933"/>
          <a:ext cx="5715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3169900" imgH="16675100" progId="Equation.3">
                  <p:embed/>
                </p:oleObj>
              </mc:Choice>
              <mc:Fallback>
                <p:oleObj name="Équation" r:id="rId2" imgW="13169900" imgH="166751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4438" y="4793933"/>
                        <a:ext cx="5715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6" name="Text Box 5">
            <a:extLst>
              <a:ext uri="{FF2B5EF4-FFF2-40B4-BE49-F238E27FC236}">
                <a16:creationId xmlns:a16="http://schemas.microsoft.com/office/drawing/2014/main" id="{B537896E-2803-C84E-BA3D-3D33875D5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5900" y="2506345"/>
            <a:ext cx="69221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Dans le cas où un réactif A est ajouté dans le réacteur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50E60BB-4373-CC4E-BC38-A2724102B8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982663" indent="-982663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16 	 Réacteur semi-fermé uniforme 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>
            <a:extLst>
              <a:ext uri="{FF2B5EF4-FFF2-40B4-BE49-F238E27FC236}">
                <a16:creationId xmlns:a16="http://schemas.microsoft.com/office/drawing/2014/main" id="{D4B6BDA4-6C62-764B-BFD7-CD92B5C0C2C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214120"/>
            <a:ext cx="8013700" cy="1651000"/>
          </a:xfrm>
        </p:spPr>
        <p:txBody>
          <a:bodyPr/>
          <a:lstStyle/>
          <a:p>
            <a:pPr marL="1333500" indent="-1333500" algn="l">
              <a:tabLst>
                <a:tab pos="762000" algn="l"/>
              </a:tabLst>
            </a:pPr>
            <a:r>
              <a:rPr lang="en-GB" altLang="fr-FR" sz="2400">
                <a:solidFill>
                  <a:srgbClr val="6D1E7F"/>
                </a:solidFill>
                <a:ea typeface="ＭＳ Ｐゴシック" panose="020B0600070205080204" pitchFamily="34" charset="-128"/>
              </a:rPr>
              <a:t>Perfectly mixed flow reactor (CSTR) in steady-state </a:t>
            </a:r>
            <a:endParaRPr lang="en-GB" altLang="fr-FR" sz="3200">
              <a:solidFill>
                <a:srgbClr val="6D1E7F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9698" name="Text Box 6">
            <a:extLst>
              <a:ext uri="{FF2B5EF4-FFF2-40B4-BE49-F238E27FC236}">
                <a16:creationId xmlns:a16="http://schemas.microsoft.com/office/drawing/2014/main" id="{EE3BCE86-CB73-DF4B-B086-88B9E8E941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999105"/>
            <a:ext cx="7010400" cy="1938992"/>
          </a:xfrm>
          <a:prstGeom prst="rect">
            <a:avLst/>
          </a:prstGeom>
          <a:noFill/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 réacteur agité est caractérisé par la composition </a:t>
            </a:r>
          </a:p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instantanément uniforme du mélange réactionnel </a:t>
            </a:r>
            <a:r>
              <a:rPr lang="fr-FR" altLang="fr-FR" dirty="0" err="1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</a:t>
            </a:r>
            <a:r>
              <a:rPr lang="ja-JP" altLang="fr-FR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 </a:t>
            </a:r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contient. </a:t>
            </a:r>
          </a:p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Ceci implique que la composition du mélange en sortie </a:t>
            </a:r>
          </a:p>
          <a:p>
            <a:pPr algn="l"/>
            <a:r>
              <a:rPr lang="fr-FR" altLang="fr-FR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 identique à celle du réacteur au même instant.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FD47DBD-101D-8440-BD49-5862B2D116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3">
            <a:extLst>
              <a:ext uri="{FF2B5EF4-FFF2-40B4-BE49-F238E27FC236}">
                <a16:creationId xmlns:a16="http://schemas.microsoft.com/office/drawing/2014/main" id="{34742C9D-AEF2-7046-B619-C73F6A3590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2199640"/>
            <a:ext cx="7988300" cy="291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571500" algn="ctr"/>
                <a:tab pos="1244600" algn="ctr"/>
                <a:tab pos="2387600" algn="ctr"/>
                <a:tab pos="3429000" algn="ctr"/>
                <a:tab pos="4762500" algn="ctr"/>
                <a:tab pos="6096000" algn="ctr"/>
                <a:tab pos="7048500" algn="ct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flux de 		débit de 		débit 		 flux de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A 	+	production	= 	d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accumulation 	+	A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entrant 		chimique 		 de A dans le 		sortant  </a:t>
            </a:r>
          </a:p>
          <a:p>
            <a:pPr algn="l">
              <a:lnSpc>
                <a:spcPct val="5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de A		réacteur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V 		0		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r V 		0		Q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			0		</a:t>
            </a:r>
            <a:endParaRPr lang="fr-FR" altLang="fr-FR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0723" name="Object 5">
            <a:extLst>
              <a:ext uri="{FF2B5EF4-FFF2-40B4-BE49-F238E27FC236}">
                <a16:creationId xmlns:a16="http://schemas.microsoft.com/office/drawing/2014/main" id="{F6FBA7EC-67D5-2F45-96B4-95E382312F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1471382"/>
              </p:ext>
            </p:extLst>
          </p:nvPr>
        </p:nvGraphicFramePr>
        <p:xfrm>
          <a:off x="2443163" y="4576128"/>
          <a:ext cx="9906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22821900" imgH="18427700" progId="Equation.3">
                  <p:embed/>
                </p:oleObj>
              </mc:Choice>
              <mc:Fallback>
                <p:oleObj name="Équation" r:id="rId2" imgW="22821900" imgH="18427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43163" y="4576128"/>
                        <a:ext cx="9906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24" name="Object 6">
            <a:extLst>
              <a:ext uri="{FF2B5EF4-FFF2-40B4-BE49-F238E27FC236}">
                <a16:creationId xmlns:a16="http://schemas.microsoft.com/office/drawing/2014/main" id="{3E3A5C96-8560-D84F-A572-5BA99CB3C5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247400"/>
              </p:ext>
            </p:extLst>
          </p:nvPr>
        </p:nvGraphicFramePr>
        <p:xfrm>
          <a:off x="7223125" y="4625340"/>
          <a:ext cx="1001713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4" imgW="23114000" imgH="18427700" progId="Equation.3">
                  <p:embed/>
                </p:oleObj>
              </mc:Choice>
              <mc:Fallback>
                <p:oleObj name="Équation" r:id="rId4" imgW="23114000" imgH="184277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23125" y="4625340"/>
                        <a:ext cx="1001713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E66E0F4A-52FD-124D-9B53-D7C0F91EC7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745" name="Object 4">
            <a:extLst>
              <a:ext uri="{FF2B5EF4-FFF2-40B4-BE49-F238E27FC236}">
                <a16:creationId xmlns:a16="http://schemas.microsoft.com/office/drawing/2014/main" id="{1EF9D2C7-B81F-1F4B-988D-4FE536EEABE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94050" y="2532063"/>
          <a:ext cx="10287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23698200" imgH="18427700" progId="Equation.3">
                  <p:embed/>
                </p:oleObj>
              </mc:Choice>
              <mc:Fallback>
                <p:oleObj name="Équation" r:id="rId2" imgW="23698200" imgH="184277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4050" y="2532063"/>
                        <a:ext cx="10287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46" name="Rectangle 7">
            <a:extLst>
              <a:ext uri="{FF2B5EF4-FFF2-40B4-BE49-F238E27FC236}">
                <a16:creationId xmlns:a16="http://schemas.microsoft.com/office/drawing/2014/main" id="{CEAECB9F-D43F-A942-A6E5-6028EF3DF28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39700" y="1308100"/>
            <a:ext cx="7772400" cy="1143000"/>
          </a:xfrm>
          <a:noFill/>
        </p:spPr>
        <p:txBody>
          <a:bodyPr/>
          <a:lstStyle/>
          <a:p>
            <a:pPr marL="1330325" indent="-1330325" algn="l">
              <a:lnSpc>
                <a:spcPct val="120000"/>
              </a:lnSpc>
              <a:tabLst>
                <a:tab pos="2100263" algn="l"/>
              </a:tabLst>
            </a:pPr>
            <a:br>
              <a:rPr lang="fr-FR" altLang="fr-FR" sz="3200" dirty="0"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171 	Temps de passage dans un réacteur continu</a:t>
            </a:r>
            <a:endParaRPr lang="fr-FR" altLang="fr-FR" sz="320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31747" name="Text Box 8">
            <a:extLst>
              <a:ext uri="{FF2B5EF4-FFF2-40B4-BE49-F238E27FC236}">
                <a16:creationId xmlns:a16="http://schemas.microsoft.com/office/drawing/2014/main" id="{4EB4BD17-8DA7-104E-812B-1AC148A09F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425" y="3346450"/>
            <a:ext cx="56702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 err="1">
                <a:solidFill>
                  <a:srgbClr val="CC0000"/>
                </a:solidFill>
                <a:latin typeface="Symbol" pitchFamily="2" charset="2"/>
              </a:rPr>
              <a:t>t</a:t>
            </a:r>
            <a:r>
              <a:rPr lang="fr-FR" altLang="fr-FR" dirty="0">
                <a:solidFill>
                  <a:srgbClr val="CC0000"/>
                </a:solidFill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est appelé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temps de passage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fr-FR" i="1" dirty="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Space time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fr-FR" altLang="fr-FR" dirty="0">
              <a:solidFill>
                <a:srgbClr val="CC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748" name="Text Box 9">
            <a:extLst>
              <a:ext uri="{FF2B5EF4-FFF2-40B4-BE49-F238E27FC236}">
                <a16:creationId xmlns:a16="http://schemas.microsoft.com/office/drawing/2014/main" id="{AF6F65DC-FFF7-9E4C-897D-95D612C08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200" y="4017963"/>
            <a:ext cx="13927467" cy="830997"/>
          </a:xfrm>
          <a:prstGeom prst="rect">
            <a:avLst/>
          </a:prstGeom>
          <a:noFill/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Intérêt: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Permet d</a:t>
            </a:r>
            <a:r>
              <a:rPr lang="ja-JP" altLang="fr-FR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exprimer les résultats en fonction d</a:t>
            </a:r>
            <a:r>
              <a:rPr lang="ja-JP" altLang="fr-FR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>
                <a:latin typeface="Calibri" panose="020F0502020204030204" pitchFamily="34" charset="0"/>
                <a:cs typeface="Calibri" panose="020F0502020204030204" pitchFamily="34" charset="0"/>
              </a:rPr>
              <a:t>un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temps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caractéristique sans connaître les dimensions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absolues de l</a:t>
            </a:r>
            <a:r>
              <a:rPr lang="ja-JP" altLang="fr-FR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installation. </a:t>
            </a:r>
            <a:endParaRPr lang="fr-FR" altLang="fr-FR" dirty="0">
              <a:solidFill>
                <a:srgbClr val="0099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F6B1377-9143-6F4A-A4B9-D09451F16E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7D4C4953-8EF8-9240-905B-61CCAFC9E79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86493" y="472101"/>
            <a:ext cx="6797675" cy="2335213"/>
          </a:xfrm>
          <a:prstGeom prst="wedgeRoundRectCallout">
            <a:avLst>
              <a:gd name="adj1" fmla="val -43278"/>
              <a:gd name="adj2" fmla="val 60060"/>
              <a:gd name="adj3" fmla="val 16667"/>
            </a:avLst>
          </a:prstGeom>
          <a:solidFill>
            <a:schemeClr val="bg1"/>
          </a:solidFill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</p:spPr>
        <p:txBody>
          <a:bodyPr rot="10800000"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Si </a:t>
            </a:r>
            <a:r>
              <a:rPr lang="fr-FR" alt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Qo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est mesuré dans les conditions de température et de pression qui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règnent à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entrée du réacteur, </a:t>
            </a:r>
            <a:r>
              <a:rPr lang="fr-FR" altLang="ja-JP" sz="1800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 est le temps nécessaire pour faire passer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dans le réacteur un volume de mélange égal à son propre volume (ou le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temps nécessaire pour remplir le réacteur).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Dans certaines conditions (milieu indilatable, écoulement purement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convectif à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entrée et à la sortie du réacteur), </a:t>
            </a:r>
            <a:r>
              <a:rPr lang="fr-FR" altLang="ja-JP" sz="1800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 est égal au temps de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séjour moyen du mélange réactionnel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69" name="Object 2">
            <a:extLst>
              <a:ext uri="{FF2B5EF4-FFF2-40B4-BE49-F238E27FC236}">
                <a16:creationId xmlns:a16="http://schemas.microsoft.com/office/drawing/2014/main" id="{B7B389F5-CE6B-1E46-9FAD-5E6AFDCEDB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2709863"/>
          <a:ext cx="2082800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47980600" imgH="10236200" progId="Equation.3">
                  <p:embed/>
                </p:oleObj>
              </mc:Choice>
              <mc:Fallback>
                <p:oleObj name="Équation" r:id="rId2" imgW="47980600" imgH="102362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2709863"/>
                        <a:ext cx="2082800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0" name="Text Box 4">
            <a:extLst>
              <a:ext uri="{FF2B5EF4-FFF2-40B4-BE49-F238E27FC236}">
                <a16:creationId xmlns:a16="http://schemas.microsoft.com/office/drawing/2014/main" id="{0DA0C00C-5ED5-794D-A6BA-A2F97AE36B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425" y="3352800"/>
            <a:ext cx="260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solidFill>
                  <a:srgbClr val="CC0000"/>
                </a:solidFill>
              </a:rPr>
              <a:t> </a:t>
            </a:r>
          </a:p>
        </p:txBody>
      </p:sp>
      <p:sp>
        <p:nvSpPr>
          <p:cNvPr id="32771" name="Text Box 5">
            <a:extLst>
              <a:ext uri="{FF2B5EF4-FFF2-40B4-BE49-F238E27FC236}">
                <a16:creationId xmlns:a16="http://schemas.microsoft.com/office/drawing/2014/main" id="{DC7727D1-A2C1-B041-ACF8-1C10CA32FC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200" y="4017963"/>
            <a:ext cx="7458709" cy="830997"/>
          </a:xfrm>
          <a:prstGeom prst="rect">
            <a:avLst/>
          </a:prstGeom>
          <a:noFill/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Les résultats peuvent également être exprimé en fonction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d 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un nombre adimensionnel de </a:t>
            </a:r>
            <a:r>
              <a:rPr lang="fr-FR" altLang="ja-JP" dirty="0" err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Damkhöhler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fr-FR" altLang="fr-FR" dirty="0">
              <a:solidFill>
                <a:srgbClr val="0099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990" name="AutoShape 6">
            <a:extLst>
              <a:ext uri="{FF2B5EF4-FFF2-40B4-BE49-F238E27FC236}">
                <a16:creationId xmlns:a16="http://schemas.microsoft.com/office/drawing/2014/main" id="{F8D34703-DDAF-2D47-A94E-F2BBC6766C8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57688" y="3167063"/>
            <a:ext cx="4200525" cy="1042987"/>
          </a:xfrm>
          <a:prstGeom prst="wedgeRoundRectCallout">
            <a:avLst>
              <a:gd name="adj1" fmla="val -39194"/>
              <a:gd name="adj2" fmla="val 72222"/>
              <a:gd name="adj3" fmla="val 16667"/>
            </a:avLst>
          </a:prstGeom>
          <a:solidFill>
            <a:schemeClr val="bg1"/>
          </a:solidFill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</p:spPr>
        <p:txBody>
          <a:bodyPr rot="10800000"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Expression de Da établie pour </a:t>
            </a:r>
          </a:p>
          <a:p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une réaction d </a:t>
            </a:r>
            <a:r>
              <a:rPr lang="ja-JP" altLang="fr-FR" sz="18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>
                <a:latin typeface="Calibri" panose="020F0502020204030204" pitchFamily="34" charset="0"/>
                <a:cs typeface="Calibri" panose="020F0502020204030204" pitchFamily="34" charset="0"/>
              </a:rPr>
              <a:t>ordre n par rapport à </a:t>
            </a:r>
          </a:p>
          <a:p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un réactif A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3888532-416A-C141-9655-77AF63FE7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0" grpId="0" animBg="1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id="{07D762F2-9140-6743-9BDF-5C731AACAB7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1600" y="1206500"/>
            <a:ext cx="7772400" cy="1143000"/>
          </a:xfrm>
          <a:noFill/>
        </p:spPr>
        <p:txBody>
          <a:bodyPr/>
          <a:lstStyle/>
          <a:p>
            <a:pPr marL="952500" indent="-952500" algn="l">
              <a:lnSpc>
                <a:spcPct val="120000"/>
              </a:lnSpc>
              <a:tabLst>
                <a:tab pos="1709738" algn="l"/>
              </a:tabLst>
            </a:pPr>
            <a:br>
              <a:rPr lang="fr-FR" altLang="fr-FR" sz="3200" dirty="0">
                <a:solidFill>
                  <a:srgbClr val="40A3D1"/>
                </a:solidFill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172 	réaction sans dilatation de cinétique r = k C</a:t>
            </a:r>
            <a:r>
              <a:rPr lang="fr-FR" altLang="fr-FR" sz="2400" baseline="-25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A 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C</a:t>
            </a:r>
            <a:r>
              <a:rPr lang="fr-FR" altLang="fr-FR" sz="2400" baseline="-25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B</a:t>
            </a:r>
            <a:endParaRPr lang="fr-FR" altLang="fr-FR" sz="240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33794" name="Text Box 3">
            <a:extLst>
              <a:ext uri="{FF2B5EF4-FFF2-40B4-BE49-F238E27FC236}">
                <a16:creationId xmlns:a16="http://schemas.microsoft.com/office/drawing/2014/main" id="{D958E220-2A32-8B4F-B8E8-D818E18B17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825" y="2413000"/>
            <a:ext cx="27699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>
                <a:latin typeface="Calibri" panose="020F0502020204030204" pitchFamily="34" charset="0"/>
                <a:cs typeface="Calibri" panose="020F0502020204030204" pitchFamily="34" charset="0"/>
              </a:rPr>
              <a:t>Rappel: régime permanent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3795" name="Text Box 4">
            <a:extLst>
              <a:ext uri="{FF2B5EF4-FFF2-40B4-BE49-F238E27FC236}">
                <a16:creationId xmlns:a16="http://schemas.microsoft.com/office/drawing/2014/main" id="{03318569-87BA-0840-A9A0-6EAC5A6547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1700" y="2851150"/>
            <a:ext cx="7408863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Réaction de type: 		 A +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dirty="0">
                <a:latin typeface="Symbol" pitchFamily="2" charset="2"/>
                <a:cs typeface="Calibri" panose="020F0502020204030204" pitchFamily="34" charset="0"/>
              </a:rPr>
              <a:t> 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B 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produits </a:t>
            </a: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B est supposé être en excès  </a:t>
            </a:r>
          </a:p>
        </p:txBody>
      </p:sp>
      <p:grpSp>
        <p:nvGrpSpPr>
          <p:cNvPr id="2" name="Group 15">
            <a:extLst>
              <a:ext uri="{FF2B5EF4-FFF2-40B4-BE49-F238E27FC236}">
                <a16:creationId xmlns:a16="http://schemas.microsoft.com/office/drawing/2014/main" id="{827A9D12-9349-964F-9E4C-FDE6E17B2759}"/>
              </a:ext>
            </a:extLst>
          </p:cNvPr>
          <p:cNvGrpSpPr>
            <a:grpSpLocks/>
          </p:cNvGrpSpPr>
          <p:nvPr/>
        </p:nvGrpSpPr>
        <p:grpSpPr bwMode="auto">
          <a:xfrm>
            <a:off x="508000" y="3602038"/>
            <a:ext cx="7988300" cy="2228850"/>
            <a:chOff x="320" y="2461"/>
            <a:chExt cx="5032" cy="1404"/>
          </a:xfrm>
        </p:grpSpPr>
        <p:sp>
          <p:nvSpPr>
            <p:cNvPr id="33797" name="Text Box 12">
              <a:extLst>
                <a:ext uri="{FF2B5EF4-FFF2-40B4-BE49-F238E27FC236}">
                  <a16:creationId xmlns:a16="http://schemas.microsoft.com/office/drawing/2014/main" id="{C3853B34-DE55-924E-8171-2C8D902A8E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" y="2461"/>
              <a:ext cx="5032" cy="1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flux de 		débit de 		débit 		 flux de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A 	+	production	= 	d </a:t>
              </a:r>
              <a:r>
                <a:rPr lang="ja-JP" altLang="fr-FR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>
                  <a:latin typeface="Calibri" panose="020F0502020204030204" pitchFamily="34" charset="0"/>
                  <a:cs typeface="Calibri" panose="020F0502020204030204" pitchFamily="34" charset="0"/>
                </a:rPr>
                <a:t>accumulation 	+	A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entrant 		chimique 		 de A dans le 		sortant 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		de A		réacteur </a:t>
              </a:r>
            </a:p>
            <a:p>
              <a:pPr algn="l">
                <a:lnSpc>
                  <a:spcPct val="70000"/>
                </a:lnSpc>
                <a:spcBef>
                  <a:spcPct val="50000"/>
                </a:spcBef>
              </a:pP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	C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 				0		</a:t>
              </a:r>
              <a:endParaRPr lang="fr-FR" altLang="fr-FR" baseline="-250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33798" name="Object 13">
              <a:extLst>
                <a:ext uri="{FF2B5EF4-FFF2-40B4-BE49-F238E27FC236}">
                  <a16:creationId xmlns:a16="http://schemas.microsoft.com/office/drawing/2014/main" id="{3D18A741-5D16-EF4A-B03A-1F6340AA2C4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39" y="3361"/>
            <a:ext cx="624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22821900" imgH="18427700" progId="Equation.3">
                    <p:embed/>
                  </p:oleObj>
                </mc:Choice>
                <mc:Fallback>
                  <p:oleObj name="Équation" r:id="rId2" imgW="22821900" imgH="18427700" progId="Equation.3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39" y="3361"/>
                          <a:ext cx="624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799" name="Object 14">
              <a:extLst>
                <a:ext uri="{FF2B5EF4-FFF2-40B4-BE49-F238E27FC236}">
                  <a16:creationId xmlns:a16="http://schemas.microsoft.com/office/drawing/2014/main" id="{FE68762D-FB5A-544E-BDC8-3D78872BB5E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50" y="3336"/>
            <a:ext cx="631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23114000" imgH="18427700" progId="Equation.3">
                    <p:embed/>
                  </p:oleObj>
                </mc:Choice>
                <mc:Fallback>
                  <p:oleObj name="Équation" r:id="rId4" imgW="23114000" imgH="18427700" progId="Equation.3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50" y="3336"/>
                          <a:ext cx="631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50419632-7AEB-784B-9545-CFB44740E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ext Box 2">
            <a:extLst>
              <a:ext uri="{FF2B5EF4-FFF2-40B4-BE49-F238E27FC236}">
                <a16:creationId xmlns:a16="http://schemas.microsoft.com/office/drawing/2014/main" id="{5761F7CC-4540-BE43-8330-54A420A9A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2212975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le réactif A: 	</a:t>
            </a:r>
          </a:p>
        </p:txBody>
      </p:sp>
      <p:sp>
        <p:nvSpPr>
          <p:cNvPr id="44035" name="Text Box 3">
            <a:extLst>
              <a:ext uri="{FF2B5EF4-FFF2-40B4-BE49-F238E27FC236}">
                <a16:creationId xmlns:a16="http://schemas.microsoft.com/office/drawing/2014/main" id="{64B875C5-992F-A441-AD3F-BE742910AB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2849563"/>
            <a:ext cx="332263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/>
              <a:t>C</a:t>
            </a:r>
            <a:r>
              <a:rPr lang="fr-FR" altLang="fr-FR" baseline="-25000"/>
              <a:t>Ao   </a:t>
            </a:r>
            <a:r>
              <a:rPr lang="fr-FR" altLang="fr-FR"/>
              <a:t>-   k C</a:t>
            </a:r>
            <a:r>
              <a:rPr lang="fr-FR" altLang="fr-FR" baseline="-25000"/>
              <a:t>A</a:t>
            </a:r>
            <a:r>
              <a:rPr lang="fr-FR" altLang="fr-FR"/>
              <a:t> C</a:t>
            </a:r>
            <a:r>
              <a:rPr lang="fr-FR" altLang="fr-FR" baseline="-25000"/>
              <a:t>B </a:t>
            </a:r>
            <a:r>
              <a:rPr lang="fr-FR" altLang="fr-FR">
                <a:latin typeface="Symbol" pitchFamily="2" charset="2"/>
              </a:rPr>
              <a:t>t</a:t>
            </a:r>
            <a:r>
              <a:rPr lang="fr-FR" altLang="fr-FR" baseline="-25000"/>
              <a:t>    </a:t>
            </a:r>
            <a:r>
              <a:rPr lang="fr-FR" altLang="fr-FR"/>
              <a:t>=    C</a:t>
            </a:r>
            <a:r>
              <a:rPr lang="fr-FR" altLang="fr-FR" baseline="-25000"/>
              <a:t>A</a:t>
            </a:r>
            <a:endParaRPr lang="fr-FR" altLang="fr-FR" sz="2000" baseline="-25000"/>
          </a:p>
          <a:p>
            <a:pPr algn="l"/>
            <a:endParaRPr lang="fr-FR" altLang="fr-FR" sz="2000"/>
          </a:p>
        </p:txBody>
      </p:sp>
      <p:sp>
        <p:nvSpPr>
          <p:cNvPr id="44042" name="Text Box 10">
            <a:extLst>
              <a:ext uri="{FF2B5EF4-FFF2-40B4-BE49-F238E27FC236}">
                <a16:creationId xmlns:a16="http://schemas.microsoft.com/office/drawing/2014/main" id="{7E3168A3-D6FF-2D43-8A81-DF6D65A53F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463" y="3527425"/>
            <a:ext cx="643637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Le milieu étant indilatable	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		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-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4043" name="Text Box 11">
            <a:extLst>
              <a:ext uri="{FF2B5EF4-FFF2-40B4-BE49-F238E27FC236}">
                <a16:creationId xmlns:a16="http://schemas.microsoft.com/office/drawing/2014/main" id="{F8FB384A-0153-8043-9585-EFCBD392B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113" y="4370388"/>
            <a:ext cx="645240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-   k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(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-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)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fr-FR" baseline="-25000" dirty="0">
                <a:latin typeface="Symbol" pitchFamily="2" charset="2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fr-FR" altLang="fr-FR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044" name="Text Box 12">
            <a:extLst>
              <a:ext uri="{FF2B5EF4-FFF2-40B4-BE49-F238E27FC236}">
                <a16:creationId xmlns:a16="http://schemas.microsoft.com/office/drawing/2014/main" id="{7307A6F6-133D-A645-8965-CCC301D618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2113" y="5068888"/>
            <a:ext cx="405752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k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(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-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n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)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endParaRPr lang="fr-FR" altLang="fr-FR" sz="2000" baseline="-25000" dirty="0">
              <a:latin typeface="Symbol" pitchFamily="2" charset="2"/>
              <a:cs typeface="Calibri" panose="020F0502020204030204" pitchFamily="34" charset="0"/>
            </a:endParaRPr>
          </a:p>
          <a:p>
            <a:pPr algn="l"/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A6FD055-5100-DF4A-98C7-AB8ECE185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autoUpdateAnimBg="0"/>
      <p:bldP spid="44042" grpId="0" autoUpdateAnimBg="0"/>
      <p:bldP spid="44043" grpId="0" autoUpdateAnimBg="0"/>
      <p:bldP spid="44044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>
            <a:extLst>
              <a:ext uri="{FF2B5EF4-FFF2-40B4-BE49-F238E27FC236}">
                <a16:creationId xmlns:a16="http://schemas.microsoft.com/office/drawing/2014/main" id="{8C00B51C-370F-BF4C-8095-8B1C6CBD502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1600" y="1511300"/>
            <a:ext cx="7772400" cy="1143000"/>
          </a:xfrm>
          <a:noFill/>
        </p:spPr>
        <p:txBody>
          <a:bodyPr/>
          <a:lstStyle/>
          <a:p>
            <a:pPr marL="952500" indent="-952500" algn="l">
              <a:lnSpc>
                <a:spcPct val="120000"/>
              </a:lnSpc>
              <a:tabLst>
                <a:tab pos="1709738" algn="l"/>
              </a:tabLst>
            </a:pPr>
            <a:br>
              <a:rPr lang="fr-FR" altLang="fr-FR" sz="3200" dirty="0">
                <a:solidFill>
                  <a:srgbClr val="40A3D1"/>
                </a:solidFill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173 	Pyrolyse de l</a:t>
            </a:r>
            <a:r>
              <a:rPr lang="ja-JP" altLang="fr-FR" sz="2400">
                <a:solidFill>
                  <a:srgbClr val="40A3D1"/>
                </a:solidFill>
                <a:ea typeface="ＭＳ Ｐゴシック" panose="020B0600070205080204" pitchFamily="34" charset="-128"/>
              </a:rPr>
              <a:t>’</a:t>
            </a:r>
            <a:r>
              <a:rPr lang="fr-FR" altLang="ja-JP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éthane </a:t>
            </a:r>
            <a:endParaRPr lang="fr-FR" altLang="fr-FR" sz="240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35842" name="Text Box 3">
            <a:extLst>
              <a:ext uri="{FF2B5EF4-FFF2-40B4-BE49-F238E27FC236}">
                <a16:creationId xmlns:a16="http://schemas.microsoft.com/office/drawing/2014/main" id="{96351548-C7C6-2549-9AAB-783D1A6F4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825" y="2767013"/>
            <a:ext cx="756707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La réaction se déroule à </a:t>
            </a:r>
            <a:r>
              <a:rPr lang="fr-FR" altLang="fr-FR" sz="200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1000 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K; à ces niveaux de température, elle est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quasiment </a:t>
            </a:r>
            <a:r>
              <a:rPr lang="fr-FR" altLang="fr-FR" sz="200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irréversible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et du </a:t>
            </a:r>
            <a:r>
              <a:rPr lang="fr-FR" altLang="fr-FR" sz="200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premier ordre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par rapport à l 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>
                <a:latin typeface="Calibri" panose="020F0502020204030204" pitchFamily="34" charset="0"/>
                <a:cs typeface="Calibri" panose="020F0502020204030204" pitchFamily="34" charset="0"/>
              </a:rPr>
              <a:t>éthane. </a:t>
            </a:r>
            <a:endParaRPr lang="fr-FR" altLang="fr-FR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843" name="Text Box 9">
            <a:extLst>
              <a:ext uri="{FF2B5EF4-FFF2-40B4-BE49-F238E27FC236}">
                <a16:creationId xmlns:a16="http://schemas.microsoft.com/office/drawing/2014/main" id="{4A6BFAD9-90D7-3D4F-9BF3-A0D7A26B1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963" y="3525838"/>
            <a:ext cx="8728075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marL="665163" indent="-665163" defTabSz="762000"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tabLst>
                <a:tab pos="2100263" algn="l"/>
                <a:tab pos="2949575" algn="l"/>
                <a:tab pos="3810000" algn="l"/>
                <a:tab pos="5427663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	C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 	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  	C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fr-FR" altLang="fr-FR" sz="2800">
                <a:latin typeface="Calibri" panose="020F0502020204030204" pitchFamily="34" charset="0"/>
                <a:cs typeface="Calibri" panose="020F0502020204030204" pitchFamily="34" charset="0"/>
              </a:rPr>
              <a:t> + H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2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k = 0,132 s</a:t>
            </a:r>
            <a:r>
              <a:rPr lang="fr-FR" altLang="fr-FR" baseline="3000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(1000K)</a:t>
            </a:r>
            <a:r>
              <a:rPr lang="fr-FR" altLang="fr-FR" sz="2800" baseline="-2500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fr-FR" altLang="fr-FR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sz="1400">
                <a:latin typeface="Calibri" panose="020F0502020204030204" pitchFamily="34" charset="0"/>
                <a:cs typeface="Calibri" panose="020F0502020204030204" pitchFamily="34" charset="0"/>
              </a:rPr>
              <a:t>		k </a:t>
            </a:r>
            <a:endParaRPr lang="fr-FR" altLang="fr-FR" sz="14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sz="140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endParaRPr lang="fr-FR" altLang="fr-FR" sz="14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844" name="Text Box 10">
            <a:extLst>
              <a:ext uri="{FF2B5EF4-FFF2-40B4-BE49-F238E27FC236}">
                <a16:creationId xmlns:a16="http://schemas.microsoft.com/office/drawing/2014/main" id="{A5B8D0BA-7692-F54C-B798-5F8A7242DA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38" y="4367213"/>
            <a:ext cx="8366649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La réaction se déroule en </a:t>
            </a:r>
            <a:r>
              <a:rPr lang="fr-FR" altLang="fr-FR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phase gazeuse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sous </a:t>
            </a:r>
            <a:r>
              <a:rPr lang="fr-FR" altLang="fr-FR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pression atmosphérique</a:t>
            </a:r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à partir </a:t>
            </a:r>
          </a:p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éthane </a:t>
            </a:r>
            <a:r>
              <a:rPr lang="fr-FR" altLang="ja-JP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fr-FR" altLang="ja-JP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ja-JP" sz="20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ja-JP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fr-FR" altLang="ja-JP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cm</a:t>
            </a:r>
            <a:r>
              <a:rPr lang="fr-FR" altLang="ja-JP" sz="2000" baseline="30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fr-FR" altLang="ja-JP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.s</a:t>
            </a:r>
            <a:r>
              <a:rPr lang="fr-FR" altLang="ja-JP" sz="2000" baseline="30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 à T</a:t>
            </a:r>
            <a:r>
              <a:rPr lang="fr-FR" altLang="ja-JP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fr-FR" altLang="ja-JP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27°C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) dans un réacteur de </a:t>
            </a:r>
            <a:r>
              <a:rPr lang="fr-FR" altLang="ja-JP" sz="2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120 cm</a:t>
            </a:r>
            <a:r>
              <a:rPr lang="fr-FR" altLang="ja-JP" sz="2000" baseline="30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	On cherche à déterminer le taux de conversion de l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éthane. </a:t>
            </a:r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BAAAEED-559C-A84C-B150-0F5EB1531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ZoneTexte 1">
            <a:extLst>
              <a:ext uri="{FF2B5EF4-FFF2-40B4-BE49-F238E27FC236}">
                <a16:creationId xmlns:a16="http://schemas.microsoft.com/office/drawing/2014/main" id="{0D3A45D5-5892-E64B-A000-E7EAC8C13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2116138"/>
            <a:ext cx="184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grpSp>
        <p:nvGrpSpPr>
          <p:cNvPr id="5" name="Group 24">
            <a:extLst>
              <a:ext uri="{FF2B5EF4-FFF2-40B4-BE49-F238E27FC236}">
                <a16:creationId xmlns:a16="http://schemas.microsoft.com/office/drawing/2014/main" id="{E3C41483-3D8A-E641-9A05-5FC6AE5FB408}"/>
              </a:ext>
            </a:extLst>
          </p:cNvPr>
          <p:cNvGrpSpPr>
            <a:grpSpLocks/>
          </p:cNvGrpSpPr>
          <p:nvPr/>
        </p:nvGrpSpPr>
        <p:grpSpPr bwMode="auto">
          <a:xfrm>
            <a:off x="2372995" y="3596323"/>
            <a:ext cx="3856038" cy="1743075"/>
            <a:chOff x="1360" y="2448"/>
            <a:chExt cx="3152" cy="1709"/>
          </a:xfrm>
        </p:grpSpPr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2C1DEDC3-496F-014F-8F22-DC6795F5E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" y="2448"/>
              <a:ext cx="3152" cy="169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altLang="fr-FR" sz="1800" kern="0">
                <a:solidFill>
                  <a:srgbClr val="FFFFFF"/>
                </a:solidFill>
                <a:cs typeface="Times New Roman"/>
              </a:endParaRPr>
            </a:p>
          </p:txBody>
        </p:sp>
        <p:sp>
          <p:nvSpPr>
            <p:cNvPr id="8" name="Line 10">
              <a:extLst>
                <a:ext uri="{FF2B5EF4-FFF2-40B4-BE49-F238E27FC236}">
                  <a16:creationId xmlns:a16="http://schemas.microsoft.com/office/drawing/2014/main" id="{CB0CC788-87A0-E444-AD59-75555E84DE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7" y="2537"/>
              <a:ext cx="0" cy="143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1800" kern="0">
                <a:solidFill>
                  <a:srgbClr val="FFFFFF"/>
                </a:solidFill>
                <a:cs typeface="Times New Roman"/>
              </a:endParaRPr>
            </a:p>
          </p:txBody>
        </p:sp>
        <p:sp>
          <p:nvSpPr>
            <p:cNvPr id="9" name="Line 11">
              <a:extLst>
                <a:ext uri="{FF2B5EF4-FFF2-40B4-BE49-F238E27FC236}">
                  <a16:creationId xmlns:a16="http://schemas.microsoft.com/office/drawing/2014/main" id="{28D62BDC-96D4-1249-9D21-3C3D4290FDE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3335" y="2749"/>
              <a:ext cx="0" cy="215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stealth" w="lg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1800" kern="0">
                <a:solidFill>
                  <a:srgbClr val="FFFFFF"/>
                </a:solidFill>
                <a:cs typeface="Times New Roman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181B0E8A-7B50-0D4A-937F-06E822DC0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5" y="2792"/>
              <a:ext cx="1861" cy="1038"/>
            </a:xfrm>
            <a:custGeom>
              <a:avLst/>
              <a:gdLst>
                <a:gd name="T0" fmla="*/ 0 w 2375"/>
                <a:gd name="T1" fmla="*/ 81 h 1379"/>
                <a:gd name="T2" fmla="*/ 37 w 2375"/>
                <a:gd name="T3" fmla="*/ 78 h 1379"/>
                <a:gd name="T4" fmla="*/ 54 w 2375"/>
                <a:gd name="T5" fmla="*/ 74 h 1379"/>
                <a:gd name="T6" fmla="*/ 68 w 2375"/>
                <a:gd name="T7" fmla="*/ 65 h 1379"/>
                <a:gd name="T8" fmla="*/ 74 w 2375"/>
                <a:gd name="T9" fmla="*/ 49 h 1379"/>
                <a:gd name="T10" fmla="*/ 81 w 2375"/>
                <a:gd name="T11" fmla="*/ 31 h 1379"/>
                <a:gd name="T12" fmla="*/ 85 w 2375"/>
                <a:gd name="T13" fmla="*/ 17 h 1379"/>
                <a:gd name="T14" fmla="*/ 95 w 2375"/>
                <a:gd name="T15" fmla="*/ 5 h 1379"/>
                <a:gd name="T16" fmla="*/ 114 w 2375"/>
                <a:gd name="T17" fmla="*/ 2 h 1379"/>
                <a:gd name="T18" fmla="*/ 191 w 2375"/>
                <a:gd name="T19" fmla="*/ 2 h 1379"/>
                <a:gd name="T20" fmla="*/ 200 w 2375"/>
                <a:gd name="T21" fmla="*/ 2 h 137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75"/>
                <a:gd name="T34" fmla="*/ 0 h 1379"/>
                <a:gd name="T35" fmla="*/ 2375 w 2375"/>
                <a:gd name="T36" fmla="*/ 1379 h 137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75" h="1379">
                  <a:moveTo>
                    <a:pt x="0" y="1379"/>
                  </a:moveTo>
                  <a:cubicBezTo>
                    <a:pt x="160" y="1364"/>
                    <a:pt x="320" y="1350"/>
                    <a:pt x="424" y="1331"/>
                  </a:cubicBezTo>
                  <a:cubicBezTo>
                    <a:pt x="528" y="1312"/>
                    <a:pt x="564" y="1300"/>
                    <a:pt x="624" y="1267"/>
                  </a:cubicBezTo>
                  <a:cubicBezTo>
                    <a:pt x="684" y="1234"/>
                    <a:pt x="745" y="1200"/>
                    <a:pt x="784" y="1131"/>
                  </a:cubicBezTo>
                  <a:cubicBezTo>
                    <a:pt x="823" y="1062"/>
                    <a:pt x="831" y="951"/>
                    <a:pt x="856" y="851"/>
                  </a:cubicBezTo>
                  <a:cubicBezTo>
                    <a:pt x="881" y="751"/>
                    <a:pt x="915" y="627"/>
                    <a:pt x="936" y="531"/>
                  </a:cubicBezTo>
                  <a:cubicBezTo>
                    <a:pt x="957" y="435"/>
                    <a:pt x="957" y="352"/>
                    <a:pt x="984" y="275"/>
                  </a:cubicBezTo>
                  <a:cubicBezTo>
                    <a:pt x="1011" y="198"/>
                    <a:pt x="1043" y="111"/>
                    <a:pt x="1096" y="67"/>
                  </a:cubicBezTo>
                  <a:cubicBezTo>
                    <a:pt x="1149" y="23"/>
                    <a:pt x="1119" y="22"/>
                    <a:pt x="1304" y="11"/>
                  </a:cubicBezTo>
                  <a:cubicBezTo>
                    <a:pt x="1489" y="0"/>
                    <a:pt x="2041" y="4"/>
                    <a:pt x="2208" y="3"/>
                  </a:cubicBezTo>
                  <a:cubicBezTo>
                    <a:pt x="2375" y="2"/>
                    <a:pt x="2339" y="2"/>
                    <a:pt x="2304" y="3"/>
                  </a:cubicBez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1800" kern="0">
                <a:solidFill>
                  <a:srgbClr val="FFFFFF"/>
                </a:solidFill>
                <a:cs typeface="Times New Roman"/>
              </a:endParaRPr>
            </a:p>
          </p:txBody>
        </p:sp>
        <p:sp>
          <p:nvSpPr>
            <p:cNvPr id="11" name="Text Box 13">
              <a:extLst>
                <a:ext uri="{FF2B5EF4-FFF2-40B4-BE49-F238E27FC236}">
                  <a16:creationId xmlns:a16="http://schemas.microsoft.com/office/drawing/2014/main" id="{00DFADF9-33F4-9B4B-8F3D-4BD81763F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8" y="2538"/>
              <a:ext cx="502" cy="3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altLang="fr-FR" sz="1800" kern="0" dirty="0">
                  <a:solidFill>
                    <a:srgbClr val="0099FF"/>
                  </a:solidFill>
                  <a:cs typeface="Times New Roman"/>
                </a:rPr>
                <a:t>C</a:t>
              </a:r>
              <a:r>
                <a:rPr lang="fr-FR" altLang="fr-FR" sz="1800" kern="0" baseline="-25000" dirty="0">
                  <a:solidFill>
                    <a:srgbClr val="0099FF"/>
                  </a:solidFill>
                  <a:cs typeface="Times New Roman"/>
                </a:rPr>
                <a:t>R</a:t>
              </a:r>
              <a:endParaRPr lang="fr-FR" altLang="fr-FR" sz="1800" kern="0" dirty="0">
                <a:solidFill>
                  <a:srgbClr val="0099FF"/>
                </a:solidFill>
                <a:cs typeface="Times New Roman"/>
              </a:endParaRPr>
            </a:p>
          </p:txBody>
        </p:sp>
        <p:sp>
          <p:nvSpPr>
            <p:cNvPr id="12" name="Text Box 14">
              <a:extLst>
                <a:ext uri="{FF2B5EF4-FFF2-40B4-BE49-F238E27FC236}">
                  <a16:creationId xmlns:a16="http://schemas.microsoft.com/office/drawing/2014/main" id="{DF3062A7-6DBD-524B-9E2A-E8473CDC1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5" y="3768"/>
              <a:ext cx="205" cy="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altLang="fr-FR" sz="1800" kern="0" dirty="0" err="1">
                  <a:solidFill>
                    <a:srgbClr val="0099FF"/>
                  </a:solidFill>
                  <a:cs typeface="Times New Roman"/>
                </a:rPr>
                <a:t>t</a:t>
              </a:r>
              <a:endParaRPr lang="fr-FR" altLang="fr-FR" sz="1800" kern="0" dirty="0">
                <a:solidFill>
                  <a:srgbClr val="0099FF"/>
                </a:solidFill>
                <a:cs typeface="Times New Roman"/>
              </a:endParaRPr>
            </a:p>
          </p:txBody>
        </p:sp>
        <p:sp>
          <p:nvSpPr>
            <p:cNvPr id="13" name="Text Box 15">
              <a:extLst>
                <a:ext uri="{FF2B5EF4-FFF2-40B4-BE49-F238E27FC236}">
                  <a16:creationId xmlns:a16="http://schemas.microsoft.com/office/drawing/2014/main" id="{C5540700-DF3C-1846-ACB8-1D267A9BA1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74" y="3794"/>
              <a:ext cx="244" cy="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altLang="fr-FR" sz="1800" kern="0" dirty="0">
                  <a:solidFill>
                    <a:srgbClr val="0099FF"/>
                  </a:solidFill>
                  <a:cs typeface="Times New Roman"/>
                </a:rPr>
                <a:t>0</a:t>
              </a: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3C4F3AC9-4EC2-094A-9326-E7C5F6D26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9" y="3189"/>
              <a:ext cx="1945" cy="635"/>
            </a:xfrm>
            <a:custGeom>
              <a:avLst/>
              <a:gdLst>
                <a:gd name="T0" fmla="*/ 0 w 1944"/>
                <a:gd name="T1" fmla="*/ 627 h 635"/>
                <a:gd name="T2" fmla="*/ 128 w 1944"/>
                <a:gd name="T3" fmla="*/ 547 h 635"/>
                <a:gd name="T4" fmla="*/ 200 w 1944"/>
                <a:gd name="T5" fmla="*/ 443 h 635"/>
                <a:gd name="T6" fmla="*/ 272 w 1944"/>
                <a:gd name="T7" fmla="*/ 291 h 635"/>
                <a:gd name="T8" fmla="*/ 320 w 1944"/>
                <a:gd name="T9" fmla="*/ 163 h 635"/>
                <a:gd name="T10" fmla="*/ 424 w 1944"/>
                <a:gd name="T11" fmla="*/ 43 h 635"/>
                <a:gd name="T12" fmla="*/ 568 w 1944"/>
                <a:gd name="T13" fmla="*/ 3 h 635"/>
                <a:gd name="T14" fmla="*/ 672 w 1944"/>
                <a:gd name="T15" fmla="*/ 27 h 635"/>
                <a:gd name="T16" fmla="*/ 760 w 1944"/>
                <a:gd name="T17" fmla="*/ 107 h 635"/>
                <a:gd name="T18" fmla="*/ 848 w 1944"/>
                <a:gd name="T19" fmla="*/ 235 h 635"/>
                <a:gd name="T20" fmla="*/ 960 w 1944"/>
                <a:gd name="T21" fmla="*/ 371 h 635"/>
                <a:gd name="T22" fmla="*/ 1072 w 1944"/>
                <a:gd name="T23" fmla="*/ 499 h 635"/>
                <a:gd name="T24" fmla="*/ 1168 w 1944"/>
                <a:gd name="T25" fmla="*/ 539 h 635"/>
                <a:gd name="T26" fmla="*/ 1288 w 1944"/>
                <a:gd name="T27" fmla="*/ 587 h 635"/>
                <a:gd name="T28" fmla="*/ 1432 w 1944"/>
                <a:gd name="T29" fmla="*/ 619 h 635"/>
                <a:gd name="T30" fmla="*/ 1576 w 1944"/>
                <a:gd name="T31" fmla="*/ 619 h 635"/>
                <a:gd name="T32" fmla="*/ 1592 w 1944"/>
                <a:gd name="T33" fmla="*/ 619 h 635"/>
                <a:gd name="T34" fmla="*/ 1688 w 1944"/>
                <a:gd name="T35" fmla="*/ 619 h 635"/>
                <a:gd name="T36" fmla="*/ 1944 w 1944"/>
                <a:gd name="T37" fmla="*/ 635 h 63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944"/>
                <a:gd name="T58" fmla="*/ 0 h 635"/>
                <a:gd name="T59" fmla="*/ 1944 w 1944"/>
                <a:gd name="T60" fmla="*/ 635 h 63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944" h="635">
                  <a:moveTo>
                    <a:pt x="0" y="627"/>
                  </a:moveTo>
                  <a:cubicBezTo>
                    <a:pt x="47" y="602"/>
                    <a:pt x="95" y="578"/>
                    <a:pt x="128" y="547"/>
                  </a:cubicBezTo>
                  <a:cubicBezTo>
                    <a:pt x="161" y="516"/>
                    <a:pt x="176" y="486"/>
                    <a:pt x="200" y="443"/>
                  </a:cubicBezTo>
                  <a:cubicBezTo>
                    <a:pt x="224" y="400"/>
                    <a:pt x="252" y="338"/>
                    <a:pt x="272" y="291"/>
                  </a:cubicBezTo>
                  <a:cubicBezTo>
                    <a:pt x="292" y="244"/>
                    <a:pt x="295" y="204"/>
                    <a:pt x="320" y="163"/>
                  </a:cubicBezTo>
                  <a:cubicBezTo>
                    <a:pt x="345" y="122"/>
                    <a:pt x="383" y="70"/>
                    <a:pt x="424" y="43"/>
                  </a:cubicBezTo>
                  <a:cubicBezTo>
                    <a:pt x="465" y="16"/>
                    <a:pt x="527" y="6"/>
                    <a:pt x="568" y="3"/>
                  </a:cubicBezTo>
                  <a:cubicBezTo>
                    <a:pt x="609" y="0"/>
                    <a:pt x="640" y="10"/>
                    <a:pt x="672" y="27"/>
                  </a:cubicBezTo>
                  <a:cubicBezTo>
                    <a:pt x="704" y="44"/>
                    <a:pt x="731" y="72"/>
                    <a:pt x="760" y="107"/>
                  </a:cubicBezTo>
                  <a:cubicBezTo>
                    <a:pt x="789" y="142"/>
                    <a:pt x="815" y="191"/>
                    <a:pt x="848" y="235"/>
                  </a:cubicBezTo>
                  <a:cubicBezTo>
                    <a:pt x="881" y="279"/>
                    <a:pt x="923" y="327"/>
                    <a:pt x="960" y="371"/>
                  </a:cubicBezTo>
                  <a:cubicBezTo>
                    <a:pt x="997" y="415"/>
                    <a:pt x="1037" y="471"/>
                    <a:pt x="1072" y="499"/>
                  </a:cubicBezTo>
                  <a:cubicBezTo>
                    <a:pt x="1107" y="527"/>
                    <a:pt x="1132" y="524"/>
                    <a:pt x="1168" y="539"/>
                  </a:cubicBezTo>
                  <a:cubicBezTo>
                    <a:pt x="1204" y="554"/>
                    <a:pt x="1244" y="574"/>
                    <a:pt x="1288" y="587"/>
                  </a:cubicBezTo>
                  <a:cubicBezTo>
                    <a:pt x="1332" y="600"/>
                    <a:pt x="1384" y="614"/>
                    <a:pt x="1432" y="619"/>
                  </a:cubicBezTo>
                  <a:cubicBezTo>
                    <a:pt x="1480" y="624"/>
                    <a:pt x="1549" y="619"/>
                    <a:pt x="1576" y="619"/>
                  </a:cubicBezTo>
                  <a:cubicBezTo>
                    <a:pt x="1603" y="619"/>
                    <a:pt x="1573" y="619"/>
                    <a:pt x="1592" y="619"/>
                  </a:cubicBezTo>
                  <a:cubicBezTo>
                    <a:pt x="1611" y="619"/>
                    <a:pt x="1629" y="616"/>
                    <a:pt x="1688" y="619"/>
                  </a:cubicBezTo>
                  <a:cubicBezTo>
                    <a:pt x="1747" y="622"/>
                    <a:pt x="1891" y="632"/>
                    <a:pt x="1944" y="635"/>
                  </a:cubicBezTo>
                </a:path>
              </a:pathLst>
            </a:cu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1800" kern="0">
                <a:solidFill>
                  <a:srgbClr val="FFFFFF"/>
                </a:solidFill>
                <a:cs typeface="Times New Roman"/>
              </a:endParaRPr>
            </a:p>
          </p:txBody>
        </p:sp>
      </p:grpSp>
      <p:sp>
        <p:nvSpPr>
          <p:cNvPr id="15" name="Text Box 46">
            <a:extLst>
              <a:ext uri="{FF2B5EF4-FFF2-40B4-BE49-F238E27FC236}">
                <a16:creationId xmlns:a16="http://schemas.microsoft.com/office/drawing/2014/main" id="{8AFA2C56-EDBC-5146-B2E7-E0C6E11C42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88" y="2319020"/>
            <a:ext cx="365927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fr-FR" altLang="fr-FR" sz="2400" b="1"/>
              <a:t>Premier mode opératoire: </a:t>
            </a:r>
            <a:endParaRPr lang="fr-FR" altLang="fr-FR" sz="2400"/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9FF85489-5E89-CC41-84E3-F363B1103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755" y="35975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r>
              <a:rPr lang="fr-FR" altLang="fr-FR" sz="2400" dirty="0"/>
              <a:t>A + B  →  R </a:t>
            </a:r>
          </a:p>
          <a:p>
            <a:pPr algn="l">
              <a:spcBef>
                <a:spcPct val="0"/>
              </a:spcBef>
              <a:buFontTx/>
              <a:buNone/>
            </a:pPr>
            <a:r>
              <a:rPr lang="fr-FR" altLang="fr-FR" sz="2400" dirty="0"/>
              <a:t>B + R  →  S </a:t>
            </a: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CA0C2CC2-F4EE-A746-AA2E-87635CD0B0CA}"/>
              </a:ext>
            </a:extLst>
          </p:cNvPr>
          <p:cNvGrpSpPr>
            <a:grpSpLocks/>
          </p:cNvGrpSpPr>
          <p:nvPr/>
        </p:nvGrpSpPr>
        <p:grpSpPr bwMode="auto">
          <a:xfrm>
            <a:off x="903288" y="3209290"/>
            <a:ext cx="1062037" cy="506413"/>
            <a:chOff x="903298" y="4107997"/>
            <a:chExt cx="1062039" cy="506115"/>
          </a:xfrm>
        </p:grpSpPr>
        <p:sp>
          <p:nvSpPr>
            <p:cNvPr id="29" name="Line 30">
              <a:extLst>
                <a:ext uri="{FF2B5EF4-FFF2-40B4-BE49-F238E27FC236}">
                  <a16:creationId xmlns:a16="http://schemas.microsoft.com/office/drawing/2014/main" id="{31173E57-B8DD-3E47-AC19-D3BEF9B573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0610" y="4115935"/>
              <a:ext cx="3762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0" name="Line 39">
              <a:extLst>
                <a:ext uri="{FF2B5EF4-FFF2-40B4-BE49-F238E27FC236}">
                  <a16:creationId xmlns:a16="http://schemas.microsoft.com/office/drawing/2014/main" id="{C268D475-F114-0944-B00F-7CF69B00AE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298" y="4115935"/>
              <a:ext cx="106203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1" name="Line 40">
              <a:extLst>
                <a:ext uri="{FF2B5EF4-FFF2-40B4-BE49-F238E27FC236}">
                  <a16:creationId xmlns:a16="http://schemas.microsoft.com/office/drawing/2014/main" id="{6F931E84-6185-764D-A8E7-0771767857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4224" y="4107997"/>
              <a:ext cx="0" cy="4349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2" name="Text Box 47">
              <a:extLst>
                <a:ext uri="{FF2B5EF4-FFF2-40B4-BE49-F238E27FC236}">
                  <a16:creationId xmlns:a16="http://schemas.microsoft.com/office/drawing/2014/main" id="{888F7CB1-5F06-6949-9119-9399D0704B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8236" y="4152447"/>
              <a:ext cx="38985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fr-FR" altLang="fr-FR" sz="2400"/>
                <a:t>B</a:t>
              </a:r>
            </a:p>
          </p:txBody>
        </p:sp>
      </p:grpSp>
      <p:grpSp>
        <p:nvGrpSpPr>
          <p:cNvPr id="33" name="Groupe 80">
            <a:extLst>
              <a:ext uri="{FF2B5EF4-FFF2-40B4-BE49-F238E27FC236}">
                <a16:creationId xmlns:a16="http://schemas.microsoft.com/office/drawing/2014/main" id="{5BD09044-A737-FD45-84F2-938E0D59D947}"/>
              </a:ext>
            </a:extLst>
          </p:cNvPr>
          <p:cNvGrpSpPr>
            <a:grpSpLocks/>
          </p:cNvGrpSpPr>
          <p:nvPr/>
        </p:nvGrpSpPr>
        <p:grpSpPr bwMode="auto">
          <a:xfrm>
            <a:off x="1695450" y="3118803"/>
            <a:ext cx="946150" cy="1374775"/>
            <a:chOff x="1695462" y="4017510"/>
            <a:chExt cx="946151" cy="1374775"/>
          </a:xfrm>
        </p:grpSpPr>
        <p:sp>
          <p:nvSpPr>
            <p:cNvPr id="34" name="Arc 31">
              <a:extLst>
                <a:ext uri="{FF2B5EF4-FFF2-40B4-BE49-F238E27FC236}">
                  <a16:creationId xmlns:a16="http://schemas.microsoft.com/office/drawing/2014/main" id="{182F4CFE-EC3E-9841-83C3-D84D16FB8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49" y="5133522"/>
              <a:ext cx="944564" cy="2587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solidFill>
              <a:srgbClr val="009900"/>
            </a:soli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5" name="Rectangle 32">
              <a:extLst>
                <a:ext uri="{FF2B5EF4-FFF2-40B4-BE49-F238E27FC236}">
                  <a16:creationId xmlns:a16="http://schemas.microsoft.com/office/drawing/2014/main" id="{E88AA265-8219-AF4D-9F8B-4C838AB09D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5462" y="4668385"/>
              <a:ext cx="946151" cy="479425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36" name="Arc 33">
              <a:extLst>
                <a:ext uri="{FF2B5EF4-FFF2-40B4-BE49-F238E27FC236}">
                  <a16:creationId xmlns:a16="http://schemas.microsoft.com/office/drawing/2014/main" id="{0681D020-0D0D-FF4D-A1D3-34D8177AAC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95462" y="4252460"/>
              <a:ext cx="942976" cy="2587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7" name="Line 34">
              <a:extLst>
                <a:ext uri="{FF2B5EF4-FFF2-40B4-BE49-F238E27FC236}">
                  <a16:creationId xmlns:a16="http://schemas.microsoft.com/office/drawing/2014/main" id="{DC9F25B2-DCB2-2C49-9171-023862932F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95462" y="4504872"/>
              <a:ext cx="0" cy="6397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8" name="Line 35">
              <a:extLst>
                <a:ext uri="{FF2B5EF4-FFF2-40B4-BE49-F238E27FC236}">
                  <a16:creationId xmlns:a16="http://schemas.microsoft.com/office/drawing/2014/main" id="{0FAFD1B1-37F5-8647-B8B2-A5CC896DD8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1613" y="4501697"/>
              <a:ext cx="0" cy="6397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" name="Line 36">
              <a:extLst>
                <a:ext uri="{FF2B5EF4-FFF2-40B4-BE49-F238E27FC236}">
                  <a16:creationId xmlns:a16="http://schemas.microsoft.com/office/drawing/2014/main" id="{75CCC23D-CF44-444D-945C-6AE042F5B7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59012" y="4017510"/>
              <a:ext cx="0" cy="1087438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40" name="Oval 37">
              <a:extLst>
                <a:ext uri="{FF2B5EF4-FFF2-40B4-BE49-F238E27FC236}">
                  <a16:creationId xmlns:a16="http://schemas.microsoft.com/office/drawing/2014/main" id="{A33D7EDF-808C-E246-B3B8-22F0916AB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162" y="5085897"/>
              <a:ext cx="193675" cy="39688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41" name="Oval 38">
              <a:extLst>
                <a:ext uri="{FF2B5EF4-FFF2-40B4-BE49-F238E27FC236}">
                  <a16:creationId xmlns:a16="http://schemas.microsoft.com/office/drawing/2014/main" id="{695F0909-939F-9447-9299-B2DC4882C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0600" y="5087485"/>
              <a:ext cx="193675" cy="38100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42" name="Text Box 47">
              <a:extLst>
                <a:ext uri="{FF2B5EF4-FFF2-40B4-BE49-F238E27FC236}">
                  <a16:creationId xmlns:a16="http://schemas.microsoft.com/office/drawing/2014/main" id="{50E2F0E9-6A35-0B4E-9E9E-4665F9BEC9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1150" y="4696734"/>
              <a:ext cx="40748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fr-FR" altLang="fr-FR" sz="2400">
                  <a:solidFill>
                    <a:schemeClr val="bg1"/>
                  </a:solidFill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757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ext Box 2">
            <a:extLst>
              <a:ext uri="{FF2B5EF4-FFF2-40B4-BE49-F238E27FC236}">
                <a16:creationId xmlns:a16="http://schemas.microsoft.com/office/drawing/2014/main" id="{0E81E4F8-FAE7-9E45-8FBD-3460A93B49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2212975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éthane: 	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866" name="Text Box 3">
            <a:extLst>
              <a:ext uri="{FF2B5EF4-FFF2-40B4-BE49-F238E27FC236}">
                <a16:creationId xmlns:a16="http://schemas.microsoft.com/office/drawing/2014/main" id="{76AF40DB-4C1C-A942-BC83-1F1C9840AA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2855913"/>
            <a:ext cx="263790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-   k C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V 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fr-FR" altLang="fr-FR" sz="20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085" name="Text Box 5">
            <a:extLst>
              <a:ext uri="{FF2B5EF4-FFF2-40B4-BE49-F238E27FC236}">
                <a16:creationId xmlns:a16="http://schemas.microsoft.com/office/drawing/2014/main" id="{89EE0B0A-9C77-6444-A8FF-8C946AD76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00" y="4089400"/>
            <a:ext cx="6480492" cy="1651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o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Q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		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Q C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fr-FR" altLang="fr-FR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Q C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		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C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Q C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algn="l"/>
            <a:endParaRPr lang="fr-FR" altLang="fr-FR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+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+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C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=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(1 + 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</p:txBody>
      </p:sp>
      <p:grpSp>
        <p:nvGrpSpPr>
          <p:cNvPr id="2" name="Group 8">
            <a:extLst>
              <a:ext uri="{FF2B5EF4-FFF2-40B4-BE49-F238E27FC236}">
                <a16:creationId xmlns:a16="http://schemas.microsoft.com/office/drawing/2014/main" id="{20926A1E-6BF6-8C4F-A3CE-C6DDB57A0744}"/>
              </a:ext>
            </a:extLst>
          </p:cNvPr>
          <p:cNvGrpSpPr>
            <a:grpSpLocks/>
          </p:cNvGrpSpPr>
          <p:nvPr/>
        </p:nvGrpSpPr>
        <p:grpSpPr bwMode="auto">
          <a:xfrm>
            <a:off x="652463" y="3395663"/>
            <a:ext cx="7175500" cy="773112"/>
            <a:chOff x="411" y="2139"/>
            <a:chExt cx="4520" cy="487"/>
          </a:xfrm>
        </p:grpSpPr>
        <p:sp>
          <p:nvSpPr>
            <p:cNvPr id="36870" name="Text Box 4">
              <a:extLst>
                <a:ext uri="{FF2B5EF4-FFF2-40B4-BE49-F238E27FC236}">
                  <a16:creationId xmlns:a16="http://schemas.microsoft.com/office/drawing/2014/main" id="{A07B65E6-C941-CC46-B224-EBB40BFCC6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" y="2206"/>
              <a:ext cx="299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Le milieu n</a:t>
              </a:r>
              <a:r>
                <a:rPr lang="ja-JP" altLang="fr-FR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latin typeface="Calibri" panose="020F0502020204030204" pitchFamily="34" charset="0"/>
                  <a:cs typeface="Calibri" panose="020F0502020204030204" pitchFamily="34" charset="0"/>
                </a:rPr>
                <a:t>étant pas indilatable	</a:t>
              </a:r>
              <a:endParaRPr lang="fr-FR" altLang="fr-FR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36871" name="Object 7">
              <a:extLst>
                <a:ext uri="{FF2B5EF4-FFF2-40B4-BE49-F238E27FC236}">
                  <a16:creationId xmlns:a16="http://schemas.microsoft.com/office/drawing/2014/main" id="{1BB02433-AF1F-4449-A69A-8EB42D5D15F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47" y="2139"/>
            <a:ext cx="1784" cy="4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65239900" imgH="17843500" progId="Equation.3">
                    <p:embed/>
                  </p:oleObj>
                </mc:Choice>
                <mc:Fallback>
                  <p:oleObj name="Équation" r:id="rId2" imgW="65239900" imgH="17843500" progId="Equation.3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47" y="2139"/>
                          <a:ext cx="1784" cy="4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6089" name="Object 9">
            <a:extLst>
              <a:ext uri="{FF2B5EF4-FFF2-40B4-BE49-F238E27FC236}">
                <a16:creationId xmlns:a16="http://schemas.microsoft.com/office/drawing/2014/main" id="{239FF203-49D5-384D-AC44-45904F1166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44538" y="4229100"/>
          <a:ext cx="609600" cy="773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4" imgW="14046200" imgH="17843500" progId="Equation.3">
                  <p:embed/>
                </p:oleObj>
              </mc:Choice>
              <mc:Fallback>
                <p:oleObj name="Équation" r:id="rId4" imgW="14046200" imgH="178435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538" y="4229100"/>
                        <a:ext cx="609600" cy="773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315CE59A-8299-4E4C-858D-12019086ED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5" grpId="0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111" name="Object 7">
            <a:extLst>
              <a:ext uri="{FF2B5EF4-FFF2-40B4-BE49-F238E27FC236}">
                <a16:creationId xmlns:a16="http://schemas.microsoft.com/office/drawing/2014/main" id="{974586D7-13A3-CE49-BEFF-E7269D0CF9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87513" y="3581400"/>
          <a:ext cx="37084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85432900" imgH="18427700" progId="Equation.3">
                  <p:embed/>
                </p:oleObj>
              </mc:Choice>
              <mc:Fallback>
                <p:oleObj name="Équation" r:id="rId2" imgW="85432900" imgH="184277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7513" y="3581400"/>
                        <a:ext cx="37084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0" name="Text Box 10">
            <a:extLst>
              <a:ext uri="{FF2B5EF4-FFF2-40B4-BE49-F238E27FC236}">
                <a16:creationId xmlns:a16="http://schemas.microsoft.com/office/drawing/2014/main" id="{99E47AF0-3F9C-0C4A-B2F4-422F86BF7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375" y="2162175"/>
            <a:ext cx="3892861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Loi des gaz parfaits: </a:t>
            </a:r>
            <a:endParaRPr lang="fr-FR" altLang="fr-FR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RT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 P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Q = FRT </a:t>
            </a:r>
            <a:endParaRPr lang="fr-FR" altLang="fr-FR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7116" name="Object 12">
            <a:extLst>
              <a:ext uri="{FF2B5EF4-FFF2-40B4-BE49-F238E27FC236}">
                <a16:creationId xmlns:a16="http://schemas.microsoft.com/office/drawing/2014/main" id="{314450C8-D40A-AA44-85D1-AE3E7B6AA4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62163" y="4581525"/>
          <a:ext cx="28448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4" imgW="65532000" imgH="18427700" progId="Equation.3">
                  <p:embed/>
                </p:oleObj>
              </mc:Choice>
              <mc:Fallback>
                <p:oleObj name="Équation" r:id="rId4" imgW="65532000" imgH="184277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62163" y="4581525"/>
                        <a:ext cx="28448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9F097E6C-6ECC-224F-8824-301EC004CA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 Box 2">
            <a:extLst>
              <a:ext uri="{FF2B5EF4-FFF2-40B4-BE49-F238E27FC236}">
                <a16:creationId xmlns:a16="http://schemas.microsoft.com/office/drawing/2014/main" id="{23B0EC6C-D333-C04D-9AF3-F91551CFB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2212975"/>
            <a:ext cx="3232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Bilan sur l</a:t>
            </a:r>
            <a:r>
              <a:rPr lang="ja-JP" altLang="fr-FR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éthane: 	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914" name="Text Box 3">
            <a:extLst>
              <a:ext uri="{FF2B5EF4-FFF2-40B4-BE49-F238E27FC236}">
                <a16:creationId xmlns:a16="http://schemas.microsoft.com/office/drawing/2014/main" id="{60AA155C-75BA-1341-938E-972EBCF9FC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9178" y="2797175"/>
            <a:ext cx="4403770" cy="176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20000"/>
              </a:lnSpc>
            </a:pP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-   k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V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>
              <a:lnSpc>
                <a:spcPct val="120000"/>
              </a:lnSpc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-   k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fr-FR" dirty="0">
                <a:latin typeface="Symbol" pitchFamily="2" charset="2"/>
                <a:cs typeface="Calibri" panose="020F0502020204030204" pitchFamily="34" charset="0"/>
              </a:rPr>
              <a:t>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>
              <a:lnSpc>
                <a:spcPct val="120000"/>
              </a:lnSpc>
            </a:pP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k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fr-FR" altLang="fr-FR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8137" name="Object 9">
            <a:extLst>
              <a:ext uri="{FF2B5EF4-FFF2-40B4-BE49-F238E27FC236}">
                <a16:creationId xmlns:a16="http://schemas.microsoft.com/office/drawing/2014/main" id="{5BEE5F45-34AD-1343-B8E1-DEF3CC4315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87475" y="4529138"/>
          <a:ext cx="6567488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51257000" imgH="18427700" progId="Equation.3">
                  <p:embed/>
                </p:oleObj>
              </mc:Choice>
              <mc:Fallback>
                <p:oleObj name="Équation" r:id="rId2" imgW="151257000" imgH="184277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87475" y="4529138"/>
                        <a:ext cx="6567488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0">
            <a:extLst>
              <a:ext uri="{FF2B5EF4-FFF2-40B4-BE49-F238E27FC236}">
                <a16:creationId xmlns:a16="http://schemas.microsoft.com/office/drawing/2014/main" id="{038BDD90-8A7E-FC47-A99F-C27AC8CAD228}"/>
              </a:ext>
            </a:extLst>
          </p:cNvPr>
          <p:cNvGrpSpPr>
            <a:grpSpLocks/>
          </p:cNvGrpSpPr>
          <p:nvPr/>
        </p:nvGrpSpPr>
        <p:grpSpPr bwMode="auto">
          <a:xfrm>
            <a:off x="815975" y="5524500"/>
            <a:ext cx="7513638" cy="500063"/>
            <a:chOff x="514" y="3480"/>
            <a:chExt cx="4733" cy="315"/>
          </a:xfrm>
        </p:grpSpPr>
        <p:graphicFrame>
          <p:nvGraphicFramePr>
            <p:cNvPr id="38917" name="Object 11">
              <a:extLst>
                <a:ext uri="{FF2B5EF4-FFF2-40B4-BE49-F238E27FC236}">
                  <a16:creationId xmlns:a16="http://schemas.microsoft.com/office/drawing/2014/main" id="{F126D958-289B-BB45-AC67-D84FDF0B086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14" y="3516"/>
            <a:ext cx="3056" cy="2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111760000" imgH="10236200" progId="Equation.3">
                    <p:embed/>
                  </p:oleObj>
                </mc:Choice>
                <mc:Fallback>
                  <p:oleObj name="Équation" r:id="rId4" imgW="111760000" imgH="102362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14" y="3516"/>
                          <a:ext cx="3056" cy="2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8918" name="Text Box 12">
              <a:extLst>
                <a:ext uri="{FF2B5EF4-FFF2-40B4-BE49-F238E27FC236}">
                  <a16:creationId xmlns:a16="http://schemas.microsoft.com/office/drawing/2014/main" id="{4C456A38-E0D0-7842-B6B5-805EEDF652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10" y="3480"/>
              <a:ext cx="123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  X</a:t>
              </a:r>
              <a:r>
                <a:rPr lang="fr-FR" altLang="fr-FR" baseline="-25000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A</a:t>
              </a:r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  <a:sym typeface="Symbol" pitchFamily="2" charset="2"/>
                </a:rPr>
                <a:t> = 0,733 </a:t>
              </a: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A245ABA0-E6CE-9240-A2CE-78EA22713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55650" indent="-755650" algn="l">
              <a:buAutoNum type="arabicPlain" startAt="17"/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Réacteur parfaitement agité 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continu 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38" name="Group 7">
            <a:extLst>
              <a:ext uri="{FF2B5EF4-FFF2-40B4-BE49-F238E27FC236}">
                <a16:creationId xmlns:a16="http://schemas.microsoft.com/office/drawing/2014/main" id="{B664D30E-82FC-DF4F-BFF4-2DFB19AF9E05}"/>
              </a:ext>
            </a:extLst>
          </p:cNvPr>
          <p:cNvGrpSpPr>
            <a:grpSpLocks/>
          </p:cNvGrpSpPr>
          <p:nvPr/>
        </p:nvGrpSpPr>
        <p:grpSpPr bwMode="auto">
          <a:xfrm>
            <a:off x="504825" y="3159127"/>
            <a:ext cx="8091488" cy="2473325"/>
            <a:chOff x="318" y="1358"/>
            <a:chExt cx="5097" cy="1558"/>
          </a:xfrm>
        </p:grpSpPr>
        <p:sp>
          <p:nvSpPr>
            <p:cNvPr id="39950" name="Text Box 3">
              <a:extLst>
                <a:ext uri="{FF2B5EF4-FFF2-40B4-BE49-F238E27FC236}">
                  <a16:creationId xmlns:a16="http://schemas.microsoft.com/office/drawing/2014/main" id="{2464D173-9A73-9741-9E94-7A754FFAAD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8" y="1358"/>
              <a:ext cx="5032" cy="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71500" algn="ctr"/>
                  <a:tab pos="1244600" algn="ctr"/>
                  <a:tab pos="2387600" algn="ctr"/>
                  <a:tab pos="3429000" algn="ctr"/>
                  <a:tab pos="4762500" algn="ctr"/>
                  <a:tab pos="6096000" algn="ctr"/>
                  <a:tab pos="70485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flux de 		débit de 		débit 		 flux de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A 	+	production	= 	d</a:t>
              </a:r>
              <a:r>
                <a:rPr lang="ja-JP" altLang="fr-FR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dirty="0">
                  <a:latin typeface="Calibri" panose="020F0502020204030204" pitchFamily="34" charset="0"/>
                  <a:cs typeface="Calibri" panose="020F0502020204030204" pitchFamily="34" charset="0"/>
                </a:rPr>
                <a:t>accumulation 	+	A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entrant 		chimique 		 de A dans le 		sortant  </a:t>
              </a:r>
            </a:p>
            <a:p>
              <a:pPr algn="l">
                <a:lnSpc>
                  <a:spcPct val="50000"/>
                </a:lnSpc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		de A		réacteur </a:t>
              </a:r>
            </a:p>
            <a:p>
              <a:pPr algn="l">
                <a:lnSpc>
                  <a:spcPct val="70000"/>
                </a:lnSpc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F</a:t>
              </a:r>
              <a:r>
                <a:rPr lang="fr-FR" altLang="fr-FR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		</a:t>
              </a:r>
              <a:r>
                <a:rPr lang="fr-FR" altLang="fr-FR" dirty="0" err="1">
                  <a:latin typeface="Symbol" pitchFamily="2" charset="2"/>
                  <a:cs typeface="Calibri" panose="020F0502020204030204" pitchFamily="34" charset="0"/>
                </a:rPr>
                <a:t>n</a:t>
              </a:r>
              <a:r>
                <a:rPr lang="fr-FR" altLang="fr-FR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r </a:t>
              </a:r>
              <a:r>
                <a:rPr lang="fr-FR" altLang="fr-FR" dirty="0" err="1">
                  <a:latin typeface="Calibri" panose="020F0502020204030204" pitchFamily="34" charset="0"/>
                  <a:cs typeface="Calibri" panose="020F0502020204030204" pitchFamily="34" charset="0"/>
                </a:rPr>
                <a:t>dV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		0		</a:t>
              </a:r>
            </a:p>
            <a:p>
              <a:pPr algn="l">
                <a:lnSpc>
                  <a:spcPct val="70000"/>
                </a:lnSpc>
                <a:spcBef>
                  <a:spcPct val="50000"/>
                </a:spcBef>
              </a:pP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endPara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aphicFrame>
          <p:nvGraphicFramePr>
            <p:cNvPr id="39951" name="Object 5">
              <a:extLst>
                <a:ext uri="{FF2B5EF4-FFF2-40B4-BE49-F238E27FC236}">
                  <a16:creationId xmlns:a16="http://schemas.microsoft.com/office/drawing/2014/main" id="{835D568E-AA78-EA49-BB4C-C7B3B4F0EE0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0820770"/>
                </p:ext>
              </p:extLst>
            </p:nvPr>
          </p:nvGraphicFramePr>
          <p:xfrm>
            <a:off x="4087" y="2214"/>
            <a:ext cx="1328" cy="4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48564800" imgH="18135600" progId="Equation.3">
                    <p:embed/>
                  </p:oleObj>
                </mc:Choice>
                <mc:Fallback>
                  <p:oleObj name="Équation" r:id="rId2" imgW="48564800" imgH="18135600" progId="Equation.3">
                    <p:embed/>
                    <p:pic>
                      <p:nvPicPr>
                        <p:cNvPr id="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87" y="2214"/>
                          <a:ext cx="1328" cy="4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939" name="Text Box 8">
            <a:extLst>
              <a:ext uri="{FF2B5EF4-FFF2-40B4-BE49-F238E27FC236}">
                <a16:creationId xmlns:a16="http://schemas.microsoft.com/office/drawing/2014/main" id="{39AEC3D1-FEF4-0942-97CA-4548032225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549" y="2142808"/>
            <a:ext cx="460241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fr-FR" altLang="fr-FR" i="1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Bilan dans une tranche de réacteur </a:t>
            </a:r>
          </a:p>
          <a:p>
            <a:pPr algn="r"/>
            <a:r>
              <a:rPr lang="fr-FR" altLang="fr-FR" i="1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volume élémentaire </a:t>
            </a:r>
            <a:r>
              <a:rPr lang="fr-FR" altLang="fr-FR" i="1" dirty="0" err="1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dV</a:t>
            </a:r>
            <a:r>
              <a:rPr lang="fr-FR" altLang="fr-FR" i="1" dirty="0">
                <a:solidFill>
                  <a:srgbClr val="0099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pSp>
        <p:nvGrpSpPr>
          <p:cNvPr id="39940" name="Group 18">
            <a:extLst>
              <a:ext uri="{FF2B5EF4-FFF2-40B4-BE49-F238E27FC236}">
                <a16:creationId xmlns:a16="http://schemas.microsoft.com/office/drawing/2014/main" id="{091D3203-7D32-3A4C-BFE1-501086096461}"/>
              </a:ext>
            </a:extLst>
          </p:cNvPr>
          <p:cNvGrpSpPr>
            <a:grpSpLocks/>
          </p:cNvGrpSpPr>
          <p:nvPr/>
        </p:nvGrpSpPr>
        <p:grpSpPr bwMode="auto">
          <a:xfrm>
            <a:off x="5140325" y="1929765"/>
            <a:ext cx="3522663" cy="690563"/>
            <a:chOff x="3238" y="1734"/>
            <a:chExt cx="2219" cy="435"/>
          </a:xfrm>
        </p:grpSpPr>
        <p:sp>
          <p:nvSpPr>
            <p:cNvPr id="39941" name="Line 9">
              <a:extLst>
                <a:ext uri="{FF2B5EF4-FFF2-40B4-BE49-F238E27FC236}">
                  <a16:creationId xmlns:a16="http://schemas.microsoft.com/office/drawing/2014/main" id="{D5F2FC61-61BF-2443-8A71-79D188CCC0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38" y="1734"/>
              <a:ext cx="221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2" name="Line 10">
              <a:extLst>
                <a:ext uri="{FF2B5EF4-FFF2-40B4-BE49-F238E27FC236}">
                  <a16:creationId xmlns:a16="http://schemas.microsoft.com/office/drawing/2014/main" id="{2D4DAC6C-F2C7-754D-AB87-CF9C810423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38" y="2166"/>
              <a:ext cx="221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3" name="Line 11">
              <a:extLst>
                <a:ext uri="{FF2B5EF4-FFF2-40B4-BE49-F238E27FC236}">
                  <a16:creationId xmlns:a16="http://schemas.microsoft.com/office/drawing/2014/main" id="{732E8BC3-8DAE-3044-AE43-79DAF97225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737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4" name="Line 12">
              <a:extLst>
                <a:ext uri="{FF2B5EF4-FFF2-40B4-BE49-F238E27FC236}">
                  <a16:creationId xmlns:a16="http://schemas.microsoft.com/office/drawing/2014/main" id="{3EFB57FC-B9B7-274B-93D2-BF33812689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67" y="1734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Dot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5" name="Text Box 13">
              <a:extLst>
                <a:ext uri="{FF2B5EF4-FFF2-40B4-BE49-F238E27FC236}">
                  <a16:creationId xmlns:a16="http://schemas.microsoft.com/office/drawing/2014/main" id="{13897FE6-B9BF-214E-AC70-6F49716398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5" y="1806"/>
              <a:ext cx="3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/>
                <a:t>dV</a:t>
              </a:r>
              <a:endParaRPr lang="fr-FR" altLang="fr-FR"/>
            </a:p>
          </p:txBody>
        </p:sp>
        <p:sp>
          <p:nvSpPr>
            <p:cNvPr id="39946" name="Line 14">
              <a:extLst>
                <a:ext uri="{FF2B5EF4-FFF2-40B4-BE49-F238E27FC236}">
                  <a16:creationId xmlns:a16="http://schemas.microsoft.com/office/drawing/2014/main" id="{BC9B39F2-4ADC-7943-9607-D25DB7102D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3" y="2016"/>
              <a:ext cx="44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7" name="Line 15">
              <a:extLst>
                <a:ext uri="{FF2B5EF4-FFF2-40B4-BE49-F238E27FC236}">
                  <a16:creationId xmlns:a16="http://schemas.microsoft.com/office/drawing/2014/main" id="{90CDD8A9-6391-494B-A038-C8B4BDDE7D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2" y="2016"/>
              <a:ext cx="44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39948" name="Text Box 16">
              <a:extLst>
                <a:ext uri="{FF2B5EF4-FFF2-40B4-BE49-F238E27FC236}">
                  <a16:creationId xmlns:a16="http://schemas.microsoft.com/office/drawing/2014/main" id="{FE8F045E-C10B-9E46-B747-9D3B0C55BB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3" y="1755"/>
              <a:ext cx="28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/>
                <a:t>F</a:t>
              </a:r>
              <a:r>
                <a:rPr lang="fr-FR" altLang="fr-FR" sz="2000" baseline="-25000"/>
                <a:t>A</a:t>
              </a:r>
              <a:endParaRPr lang="fr-FR" altLang="fr-FR" sz="2000"/>
            </a:p>
          </p:txBody>
        </p:sp>
        <p:sp>
          <p:nvSpPr>
            <p:cNvPr id="39949" name="Text Box 17">
              <a:extLst>
                <a:ext uri="{FF2B5EF4-FFF2-40B4-BE49-F238E27FC236}">
                  <a16:creationId xmlns:a16="http://schemas.microsoft.com/office/drawing/2014/main" id="{C35185B2-4A19-F049-8B69-E6813BE240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69" y="1755"/>
              <a:ext cx="7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2000"/>
                <a:t>F</a:t>
              </a:r>
              <a:r>
                <a:rPr lang="fr-FR" altLang="fr-FR" sz="2000" baseline="-25000"/>
                <a:t>A  </a:t>
              </a:r>
              <a:r>
                <a:rPr lang="fr-FR" altLang="fr-FR" sz="2000"/>
                <a:t>+ dF</a:t>
              </a:r>
              <a:r>
                <a:rPr lang="fr-FR" altLang="fr-FR" sz="2000" baseline="-25000"/>
                <a:t>A</a:t>
              </a:r>
            </a:p>
          </p:txBody>
        </p:sp>
      </p:grpSp>
      <p:sp>
        <p:nvSpPr>
          <p:cNvPr id="17" name="Rectangle 2">
            <a:extLst>
              <a:ext uri="{FF2B5EF4-FFF2-40B4-BE49-F238E27FC236}">
                <a16:creationId xmlns:a16="http://schemas.microsoft.com/office/drawing/2014/main" id="{A76BF0C2-F895-9742-88BC-8F10599AD7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 Box 2">
            <a:extLst>
              <a:ext uri="{FF2B5EF4-FFF2-40B4-BE49-F238E27FC236}">
                <a16:creationId xmlns:a16="http://schemas.microsoft.com/office/drawing/2014/main" id="{9ABEF85E-826D-3C49-BE56-D9E269CA8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050" y="2741613"/>
            <a:ext cx="1708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>
                <a:solidFill>
                  <a:srgbClr val="0099FF"/>
                </a:solidFill>
                <a:latin typeface="Symbol" pitchFamily="2" charset="2"/>
              </a:rPr>
              <a:t>n</a:t>
            </a:r>
            <a:r>
              <a:rPr lang="fr-FR" altLang="fr-FR" baseline="-25000">
                <a:solidFill>
                  <a:srgbClr val="0099FF"/>
                </a:solidFill>
              </a:rPr>
              <a:t>A </a:t>
            </a:r>
            <a:r>
              <a:rPr lang="fr-FR" altLang="fr-FR">
                <a:solidFill>
                  <a:srgbClr val="0099FF"/>
                </a:solidFill>
              </a:rPr>
              <a:t> =   -1 	</a:t>
            </a:r>
          </a:p>
        </p:txBody>
      </p:sp>
      <p:sp>
        <p:nvSpPr>
          <p:cNvPr id="50180" name="Text Box 4">
            <a:extLst>
              <a:ext uri="{FF2B5EF4-FFF2-40B4-BE49-F238E27FC236}">
                <a16:creationId xmlns:a16="http://schemas.microsoft.com/office/drawing/2014/main" id="{AD08E85E-B77D-5F41-B414-5C663BBA7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463" y="3521075"/>
            <a:ext cx="589039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Q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 	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d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 -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dX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		</a:t>
            </a:r>
          </a:p>
        </p:txBody>
      </p:sp>
      <p:sp>
        <p:nvSpPr>
          <p:cNvPr id="50181" name="Text Box 5">
            <a:extLst>
              <a:ext uri="{FF2B5EF4-FFF2-40B4-BE49-F238E27FC236}">
                <a16:creationId xmlns:a16="http://schemas.microsoft.com/office/drawing/2014/main" id="{C241B8F5-5B68-D846-B4AC-5BE3502CE1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3013" y="4324350"/>
            <a:ext cx="375006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r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dV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dX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dX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fr-FR" altLang="fr-FR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183" name="Text Box 7">
            <a:extLst>
              <a:ext uri="{FF2B5EF4-FFF2-40B4-BE49-F238E27FC236}">
                <a16:creationId xmlns:a16="http://schemas.microsoft.com/office/drawing/2014/main" id="{1FF62BFF-BFC6-2F4E-9151-86853AC19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8738" y="4953000"/>
            <a:ext cx="2386012" cy="461665"/>
          </a:xfrm>
          <a:prstGeom prst="rect">
            <a:avLst/>
          </a:prstGeom>
          <a:noFill/>
          <a:ln w="28575">
            <a:solidFill>
              <a:srgbClr val="0099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 </a:t>
            </a:r>
            <a:r>
              <a:rPr lang="fr-FR" altLang="fr-FR" dirty="0" err="1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fr-FR" altLang="fr-FR" dirty="0" err="1">
                <a:solidFill>
                  <a:srgbClr val="CC0000"/>
                </a:solidFill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fr-FR" dirty="0">
                <a:solidFill>
                  <a:srgbClr val="CC0000"/>
                </a:solidFill>
                <a:latin typeface="Symbol" pitchFamily="2" charset="2"/>
                <a:cs typeface="Calibri" panose="020F0502020204030204" pitchFamily="34" charset="0"/>
              </a:rPr>
              <a:t> 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baseline="-25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 C</a:t>
            </a:r>
            <a:r>
              <a:rPr lang="fr-FR" altLang="fr-FR" baseline="-25000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dX</a:t>
            </a:r>
            <a:r>
              <a:rPr lang="fr-FR" altLang="fr-FR" baseline="-25000" dirty="0" err="1">
                <a:solidFill>
                  <a:srgbClr val="CC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fr-FR" altLang="fr-FR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133024A-E792-F74D-8836-3DFDF2B4A4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80" grpId="0" autoUpdateAnimBg="0"/>
      <p:bldP spid="50181" grpId="0" autoUpdateAnimBg="0"/>
      <p:bldP spid="50183" grpId="0" animBg="1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>
            <a:extLst>
              <a:ext uri="{FF2B5EF4-FFF2-40B4-BE49-F238E27FC236}">
                <a16:creationId xmlns:a16="http://schemas.microsoft.com/office/drawing/2014/main" id="{99029179-BB54-3242-8A75-E32EFDA1E72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1600" y="1511300"/>
            <a:ext cx="8007350" cy="1143000"/>
          </a:xfrm>
          <a:noFill/>
        </p:spPr>
        <p:txBody>
          <a:bodyPr/>
          <a:lstStyle/>
          <a:p>
            <a:pPr marL="1330325" indent="-1330325" algn="l">
              <a:lnSpc>
                <a:spcPct val="120000"/>
              </a:lnSpc>
              <a:tabLst>
                <a:tab pos="2100263" algn="l"/>
              </a:tabLst>
            </a:pPr>
            <a:br>
              <a:rPr lang="fr-FR" altLang="fr-FR" sz="3200" dirty="0">
                <a:solidFill>
                  <a:srgbClr val="40A3D1"/>
                </a:solidFill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181 	Réaction du 1</a:t>
            </a:r>
            <a:r>
              <a:rPr lang="fr-FR" altLang="fr-FR" sz="2400" baseline="30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er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ordre (r = k C</a:t>
            </a:r>
            <a:r>
              <a:rPr lang="fr-FR" altLang="fr-FR" sz="2400" baseline="-250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A</a:t>
            </a: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) sans dilatation </a:t>
            </a:r>
            <a:endParaRPr lang="fr-FR" altLang="fr-FR" sz="320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grpSp>
        <p:nvGrpSpPr>
          <p:cNvPr id="2" name="Group 16">
            <a:extLst>
              <a:ext uri="{FF2B5EF4-FFF2-40B4-BE49-F238E27FC236}">
                <a16:creationId xmlns:a16="http://schemas.microsoft.com/office/drawing/2014/main" id="{C9B392F1-CD57-8F4A-A8A6-AB336DC84A5B}"/>
              </a:ext>
            </a:extLst>
          </p:cNvPr>
          <p:cNvGrpSpPr>
            <a:grpSpLocks/>
          </p:cNvGrpSpPr>
          <p:nvPr/>
        </p:nvGrpSpPr>
        <p:grpSpPr bwMode="auto">
          <a:xfrm>
            <a:off x="5649913" y="4902835"/>
            <a:ext cx="2139950" cy="600075"/>
            <a:chOff x="3559" y="3386"/>
            <a:chExt cx="1348" cy="378"/>
          </a:xfrm>
        </p:grpSpPr>
        <p:graphicFrame>
          <p:nvGraphicFramePr>
            <p:cNvPr id="41990" name="Object 9">
              <a:extLst>
                <a:ext uri="{FF2B5EF4-FFF2-40B4-BE49-F238E27FC236}">
                  <a16:creationId xmlns:a16="http://schemas.microsoft.com/office/drawing/2014/main" id="{01BD5AAB-5D28-D041-85A5-7B04539A9E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87" y="3418"/>
            <a:ext cx="1048" cy="2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2" imgW="38328600" imgH="10236200" progId="Equation.3">
                    <p:embed/>
                  </p:oleObj>
                </mc:Choice>
                <mc:Fallback>
                  <p:oleObj name="Équation" r:id="rId2" imgW="38328600" imgH="102362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87" y="3418"/>
                          <a:ext cx="1048" cy="27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1991" name="Rectangle 10">
              <a:extLst>
                <a:ext uri="{FF2B5EF4-FFF2-40B4-BE49-F238E27FC236}">
                  <a16:creationId xmlns:a16="http://schemas.microsoft.com/office/drawing/2014/main" id="{B326E2F7-CB4D-C843-AEA0-C2FB07E2B6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9" y="3386"/>
              <a:ext cx="1348" cy="378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fr-FR" altLang="fr-FR"/>
            </a:p>
          </p:txBody>
        </p:sp>
      </p:grpSp>
      <p:sp>
        <p:nvSpPr>
          <p:cNvPr id="51211" name="Text Box 11">
            <a:extLst>
              <a:ext uri="{FF2B5EF4-FFF2-40B4-BE49-F238E27FC236}">
                <a16:creationId xmlns:a16="http://schemas.microsoft.com/office/drawing/2014/main" id="{B8646E70-04D8-4B41-9291-FD5D40668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463" y="3048635"/>
            <a:ext cx="682590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Q =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,  	F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 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	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 	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=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					</a:t>
            </a:r>
          </a:p>
        </p:txBody>
      </p:sp>
      <p:sp>
        <p:nvSpPr>
          <p:cNvPr id="51212" name="Text Box 12">
            <a:extLst>
              <a:ext uri="{FF2B5EF4-FFF2-40B4-BE49-F238E27FC236}">
                <a16:creationId xmlns:a16="http://schemas.microsoft.com/office/drawing/2014/main" id="{AAFD5054-D900-9F41-84D4-C6BA50366F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3013" y="3845560"/>
            <a:ext cx="355417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k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(1 - X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fr-FR" altLang="fr-FR" dirty="0" err="1">
                <a:latin typeface="Symbol" pitchFamily="2" charset="2"/>
                <a:cs typeface="Calibri" panose="020F0502020204030204" pitchFamily="34" charset="0"/>
              </a:rPr>
              <a:t>t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=  C</a:t>
            </a:r>
            <a:r>
              <a:rPr lang="fr-FR" altLang="fr-FR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Ao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alt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dX</a:t>
            </a:r>
            <a:r>
              <a:rPr lang="fr-FR" altLang="fr-FR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fr-FR" altLang="fr-FR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215" name="AutoShape 15">
            <a:extLst>
              <a:ext uri="{FF2B5EF4-FFF2-40B4-BE49-F238E27FC236}">
                <a16:creationId xmlns:a16="http://schemas.microsoft.com/office/drawing/2014/main" id="{9610BC16-0578-6042-A730-19C5DB8DA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838" y="4250373"/>
            <a:ext cx="3678237" cy="939800"/>
          </a:xfrm>
          <a:prstGeom prst="wedgeRectCallout">
            <a:avLst>
              <a:gd name="adj1" fmla="val 66963"/>
              <a:gd name="adj2" fmla="val 6588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1800" i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Expression analogue à celle obtenue </a:t>
            </a:r>
          </a:p>
          <a:p>
            <a:r>
              <a:rPr lang="fr-FR" altLang="fr-FR" sz="1800" i="1">
                <a:solidFill>
                  <a:srgbClr val="0099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réacteur fermé 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715BEC9-28C8-1F44-B766-0CA8F7484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11" grpId="0" autoUpdateAnimBg="0"/>
      <p:bldP spid="51212" grpId="0" autoUpdateAnimBg="0"/>
      <p:bldP spid="51215" grpId="0" animBg="1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7567D4B4-C379-FA4A-B049-4E75E778E9D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1600" y="985520"/>
            <a:ext cx="8007350" cy="1143000"/>
          </a:xfrm>
          <a:noFill/>
        </p:spPr>
        <p:txBody>
          <a:bodyPr/>
          <a:lstStyle/>
          <a:p>
            <a:pPr marL="1330325" indent="-1330325" algn="l">
              <a:lnSpc>
                <a:spcPct val="120000"/>
              </a:lnSpc>
              <a:tabLst>
                <a:tab pos="2100263" algn="l"/>
              </a:tabLst>
            </a:pPr>
            <a:br>
              <a:rPr lang="fr-FR" altLang="fr-FR" sz="3200" dirty="0">
                <a:solidFill>
                  <a:srgbClr val="40A3D1"/>
                </a:solidFill>
                <a:ea typeface="ＭＳ Ｐゴシック" panose="020B0600070205080204" pitchFamily="34" charset="-128"/>
              </a:rPr>
            </a:br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182 	Oxydation catalytique du dioxyde de soufre  </a:t>
            </a:r>
            <a:endParaRPr lang="fr-FR" altLang="fr-FR" sz="3200" dirty="0">
              <a:solidFill>
                <a:srgbClr val="40A3D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3010" name="Text Box 11">
            <a:extLst>
              <a:ext uri="{FF2B5EF4-FFF2-40B4-BE49-F238E27FC236}">
                <a16:creationId xmlns:a16="http://schemas.microsoft.com/office/drawing/2014/main" id="{8C2689F8-E26B-EC47-92C8-A23C7B7B0B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425" y="2939415"/>
            <a:ext cx="776629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L 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expression de la vitesse de réaction lorsque l 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 dirty="0">
                <a:latin typeface="Calibri" panose="020F0502020204030204" pitchFamily="34" charset="0"/>
                <a:cs typeface="Calibri" panose="020F0502020204030204" pitchFamily="34" charset="0"/>
              </a:rPr>
              <a:t>on utilise un catalyseur </a:t>
            </a:r>
          </a:p>
          <a:p>
            <a:pPr algn="l"/>
            <a:r>
              <a:rPr lang="fr-FR" alt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au vanadium est de la forme:  </a:t>
            </a:r>
          </a:p>
        </p:txBody>
      </p:sp>
      <p:graphicFrame>
        <p:nvGraphicFramePr>
          <p:cNvPr id="43011" name="Object 12">
            <a:extLst>
              <a:ext uri="{FF2B5EF4-FFF2-40B4-BE49-F238E27FC236}">
                <a16:creationId xmlns:a16="http://schemas.microsoft.com/office/drawing/2014/main" id="{7A60F61B-9223-014C-BF91-F6D15230FE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989494"/>
              </p:ext>
            </p:extLst>
          </p:nvPr>
        </p:nvGraphicFramePr>
        <p:xfrm>
          <a:off x="541338" y="3588703"/>
          <a:ext cx="8053387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82880000" imgH="10096500" progId="Equation.3">
                  <p:embed/>
                </p:oleObj>
              </mc:Choice>
              <mc:Fallback>
                <p:oleObj name="Équation" r:id="rId2" imgW="182880000" imgH="100965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338" y="3588703"/>
                        <a:ext cx="8053387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2" name="Text Box 13">
            <a:extLst>
              <a:ext uri="{FF2B5EF4-FFF2-40B4-BE49-F238E27FC236}">
                <a16:creationId xmlns:a16="http://schemas.microsoft.com/office/drawing/2014/main" id="{DD2A8498-36C0-0C44-B74E-4899F0A34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038" y="4118928"/>
            <a:ext cx="827784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Les pressions sont exprimées en atmosphère; les constantes cinétiques sont:  </a:t>
            </a:r>
          </a:p>
        </p:txBody>
      </p:sp>
      <p:graphicFrame>
        <p:nvGraphicFramePr>
          <p:cNvPr id="43013" name="Object 14">
            <a:extLst>
              <a:ext uri="{FF2B5EF4-FFF2-40B4-BE49-F238E27FC236}">
                <a16:creationId xmlns:a16="http://schemas.microsoft.com/office/drawing/2014/main" id="{55C39BC6-51C9-4B4B-B7BB-0D94F16FDD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913076"/>
              </p:ext>
            </p:extLst>
          </p:nvPr>
        </p:nvGraphicFramePr>
        <p:xfrm>
          <a:off x="1690688" y="4442778"/>
          <a:ext cx="58928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4" imgW="135750300" imgH="15214600" progId="Equation.3">
                  <p:embed/>
                </p:oleObj>
              </mc:Choice>
              <mc:Fallback>
                <p:oleObj name="Équation" r:id="rId4" imgW="135750300" imgH="152146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0688" y="4442778"/>
                        <a:ext cx="5892800" cy="660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4" name="Text Box 15">
            <a:extLst>
              <a:ext uri="{FF2B5EF4-FFF2-40B4-BE49-F238E27FC236}">
                <a16:creationId xmlns:a16="http://schemas.microsoft.com/office/drawing/2014/main" id="{BB675389-1505-FC42-9199-02813A73E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563" y="5066665"/>
            <a:ext cx="84531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On traite un mélange contenant 6,26% de SO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, 8,30% de O</a:t>
            </a:r>
            <a:r>
              <a:rPr lang="fr-FR" altLang="fr-FR" sz="2000" baseline="-2500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 et 85,44% d </a:t>
            </a:r>
            <a:r>
              <a:rPr lang="ja-JP" altLang="fr-FR" sz="200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2000">
                <a:latin typeface="Calibri" panose="020F0502020204030204" pitchFamily="34" charset="0"/>
                <a:cs typeface="Calibri" panose="020F0502020204030204" pitchFamily="34" charset="0"/>
              </a:rPr>
              <a:t>inerte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à 750 K dans un réacteur piston.   La pression totale est successivement fixée à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1 puis 2 atm. </a:t>
            </a:r>
          </a:p>
        </p:txBody>
      </p:sp>
      <p:grpSp>
        <p:nvGrpSpPr>
          <p:cNvPr id="43015" name="Group 18">
            <a:extLst>
              <a:ext uri="{FF2B5EF4-FFF2-40B4-BE49-F238E27FC236}">
                <a16:creationId xmlns:a16="http://schemas.microsoft.com/office/drawing/2014/main" id="{AD727338-C392-1A46-9623-E42DBBEBE29A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2074863"/>
            <a:ext cx="8237538" cy="954087"/>
            <a:chOff x="240" y="1307"/>
            <a:chExt cx="5189" cy="601"/>
          </a:xfrm>
        </p:grpSpPr>
        <p:sp>
          <p:nvSpPr>
            <p:cNvPr id="43016" name="Rectangle 9">
              <a:extLst>
                <a:ext uri="{FF2B5EF4-FFF2-40B4-BE49-F238E27FC236}">
                  <a16:creationId xmlns:a16="http://schemas.microsoft.com/office/drawing/2014/main" id="{81A58F63-24F0-CE40-A3FB-5436D9821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307"/>
              <a:ext cx="5189" cy="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marL="571500" indent="-571500" defTabSz="762000"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709738" algn="ctr"/>
                  <a:tab pos="2479675" algn="ctr"/>
                  <a:tab pos="3340100" algn="ctr"/>
                  <a:tab pos="4670425" algn="ctr"/>
                  <a:tab pos="5715000" algn="ctr"/>
                </a:tabLs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3200" dirty="0">
                  <a:latin typeface="Calibri" panose="020F0502020204030204" pitchFamily="34" charset="0"/>
                  <a:cs typeface="Calibri" panose="020F0502020204030204" pitchFamily="34" charset="0"/>
                </a:rPr>
                <a:t>		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SO</a:t>
              </a:r>
              <a:r>
                <a:rPr lang="fr-FR" altLang="fr-FR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	+  	½ O</a:t>
              </a:r>
              <a:r>
                <a:rPr lang="fr-FR" altLang="fr-FR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		SO</a:t>
              </a:r>
              <a:r>
                <a:rPr lang="fr-FR" altLang="fr-FR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pPr algn="l"/>
              <a:r>
                <a:rPr lang="fr-FR" altLang="fr-FR" dirty="0">
                  <a:latin typeface="Calibri" panose="020F0502020204030204" pitchFamily="34" charset="0"/>
                  <a:cs typeface="Calibri" panose="020F0502020204030204" pitchFamily="34" charset="0"/>
                </a:rPr>
                <a:t>		A		B		C</a:t>
              </a:r>
            </a:p>
          </p:txBody>
        </p:sp>
        <p:sp>
          <p:nvSpPr>
            <p:cNvPr id="43017" name="Line 16">
              <a:extLst>
                <a:ext uri="{FF2B5EF4-FFF2-40B4-BE49-F238E27FC236}">
                  <a16:creationId xmlns:a16="http://schemas.microsoft.com/office/drawing/2014/main" id="{E0E58C95-2252-4A4C-B87F-8218EF16E1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13" y="1610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43018" name="Line 17">
              <a:extLst>
                <a:ext uri="{FF2B5EF4-FFF2-40B4-BE49-F238E27FC236}">
                  <a16:creationId xmlns:a16="http://schemas.microsoft.com/office/drawing/2014/main" id="{0294F210-2E93-CF47-9786-847AEFFC56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89" y="1673"/>
              <a:ext cx="5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12" name="Rectangle 2">
            <a:extLst>
              <a:ext uri="{FF2B5EF4-FFF2-40B4-BE49-F238E27FC236}">
                <a16:creationId xmlns:a16="http://schemas.microsoft.com/office/drawing/2014/main" id="{9F4BFFBA-BF07-9D47-B6C8-B1B8E0EA7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ext Box 4">
            <a:extLst>
              <a:ext uri="{FF2B5EF4-FFF2-40B4-BE49-F238E27FC236}">
                <a16:creationId xmlns:a16="http://schemas.microsoft.com/office/drawing/2014/main" id="{BB81F801-C791-6342-ADEC-73B1E310D6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725" y="1737995"/>
            <a:ext cx="857831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Quelle est la masse de catalyseur (w) à mettre en œuvre pour obtenir un taux de</a:t>
            </a:r>
          </a:p>
          <a:p>
            <a:pPr algn="l"/>
            <a:r>
              <a:rPr lang="fr-FR" altLang="fr-FR" sz="20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conversion X donné? </a:t>
            </a:r>
          </a:p>
        </p:txBody>
      </p:sp>
      <p:grpSp>
        <p:nvGrpSpPr>
          <p:cNvPr id="2" name="Group 12">
            <a:extLst>
              <a:ext uri="{FF2B5EF4-FFF2-40B4-BE49-F238E27FC236}">
                <a16:creationId xmlns:a16="http://schemas.microsoft.com/office/drawing/2014/main" id="{D6EB5C8D-F63D-0E49-866B-A29B8DCC074C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2841307"/>
            <a:ext cx="7793038" cy="2508249"/>
            <a:chOff x="336" y="2049"/>
            <a:chExt cx="4909" cy="1580"/>
          </a:xfrm>
        </p:grpSpPr>
        <p:grpSp>
          <p:nvGrpSpPr>
            <p:cNvPr id="44036" name="Group 11">
              <a:extLst>
                <a:ext uri="{FF2B5EF4-FFF2-40B4-BE49-F238E27FC236}">
                  <a16:creationId xmlns:a16="http://schemas.microsoft.com/office/drawing/2014/main" id="{7D1A51CE-87B6-1C41-A348-8D178EAE33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7" y="2049"/>
              <a:ext cx="4226" cy="585"/>
              <a:chOff x="347" y="2049"/>
              <a:chExt cx="4226" cy="585"/>
            </a:xfrm>
          </p:grpSpPr>
          <p:graphicFrame>
            <p:nvGraphicFramePr>
              <p:cNvPr id="44038" name="Object 5">
                <a:extLst>
                  <a:ext uri="{FF2B5EF4-FFF2-40B4-BE49-F238E27FC236}">
                    <a16:creationId xmlns:a16="http://schemas.microsoft.com/office/drawing/2014/main" id="{ED967BB6-BBFE-8C44-9537-CD7A7275E0D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181" y="2355"/>
              <a:ext cx="3392" cy="27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Équation" r:id="rId2" imgW="124053600" imgH="10236200" progId="Equation.3">
                      <p:embed/>
                    </p:oleObj>
                  </mc:Choice>
                  <mc:Fallback>
                    <p:oleObj name="Équation" r:id="rId2" imgW="124053600" imgH="10236200" progId="Equation.3">
                      <p:embed/>
                      <p:pic>
                        <p:nvPicPr>
                          <p:cNvPr id="0" name="Object 5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181" y="2355"/>
                            <a:ext cx="3392" cy="27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>
                                      <a:alpha val="74997"/>
                                    </a:srgbClr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4039" name="Text Box 6">
                <a:extLst>
                  <a:ext uri="{FF2B5EF4-FFF2-40B4-BE49-F238E27FC236}">
                    <a16:creationId xmlns:a16="http://schemas.microsoft.com/office/drawing/2014/main" id="{D8BBC025-2DC1-6349-9BBC-821B53EDF8D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7" y="2049"/>
                <a:ext cx="2301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algn="ctr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algn="l"/>
                <a:r>
                  <a:rPr lang="fr-FR" altLang="fr-FR" sz="2000">
                    <a:latin typeface="Calibri" panose="020F0502020204030204" pitchFamily="34" charset="0"/>
                    <a:cs typeface="Calibri" panose="020F0502020204030204" pitchFamily="34" charset="0"/>
                  </a:rPr>
                  <a:t>Bilan sur SO</a:t>
                </a:r>
                <a:r>
                  <a:rPr lang="fr-FR" altLang="fr-FR" sz="2000" baseline="-2500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fr-FR" altLang="fr-FR" sz="2000">
                    <a:latin typeface="Calibri" panose="020F0502020204030204" pitchFamily="34" charset="0"/>
                    <a:cs typeface="Calibri" panose="020F0502020204030204" pitchFamily="34" charset="0"/>
                  </a:rPr>
                  <a:t> (réactif en défaut):  </a:t>
                </a:r>
              </a:p>
            </p:txBody>
          </p:sp>
        </p:grpSp>
        <p:sp>
          <p:nvSpPr>
            <p:cNvPr id="44037" name="Text Box 8">
              <a:extLst>
                <a:ext uri="{FF2B5EF4-FFF2-40B4-BE49-F238E27FC236}">
                  <a16:creationId xmlns:a16="http://schemas.microsoft.com/office/drawing/2014/main" id="{0D0448BA-0112-9E4E-AE90-C44A4A520B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" y="3047"/>
              <a:ext cx="4909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l"/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On calcule le débit molaire à l </a:t>
              </a:r>
              <a:r>
                <a:rPr lang="ja-JP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 sz="1800">
                  <a:latin typeface="Calibri" panose="020F0502020204030204" pitchFamily="34" charset="0"/>
                  <a:cs typeface="Calibri" panose="020F0502020204030204" pitchFamily="34" charset="0"/>
                </a:rPr>
                <a:t>entrée du réacteur pour chacun des composants: </a:t>
              </a:r>
            </a:p>
            <a:p>
              <a:pPr algn="l"/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=  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Io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+ 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+ 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Bo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 =   3,016.10 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-3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kmol.s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; 	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Io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 =   2,577.10 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-3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kmol.s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pPr algn="l"/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Ao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 =   1,888.10 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-4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kmol.s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; 	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Bo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 =   2,503.10 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-4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kmol.s</a:t>
              </a:r>
              <a:r>
                <a:rPr lang="fr-FR" altLang="fr-FR" sz="1800" baseline="30000">
                  <a:latin typeface="Calibri" panose="020F0502020204030204" pitchFamily="34" charset="0"/>
                  <a:cs typeface="Calibri" panose="020F0502020204030204" pitchFamily="34" charset="0"/>
                </a:rPr>
                <a:t>-1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; 	F</a:t>
              </a:r>
              <a:r>
                <a:rPr lang="fr-FR" altLang="fr-FR" sz="1800" baseline="-25000">
                  <a:latin typeface="Calibri" panose="020F0502020204030204" pitchFamily="34" charset="0"/>
                  <a:cs typeface="Calibri" panose="020F0502020204030204" pitchFamily="34" charset="0"/>
                </a:rPr>
                <a:t>Co</a:t>
              </a:r>
              <a:r>
                <a:rPr lang="fr-FR" altLang="fr-FR" sz="1800">
                  <a:latin typeface="Calibri" panose="020F0502020204030204" pitchFamily="34" charset="0"/>
                  <a:cs typeface="Calibri" panose="020F0502020204030204" pitchFamily="34" charset="0"/>
                </a:rPr>
                <a:t>  =  0 </a:t>
              </a:r>
            </a:p>
          </p:txBody>
        </p:sp>
      </p:grpSp>
      <p:sp>
        <p:nvSpPr>
          <p:cNvPr id="53258" name="Text Box 10">
            <a:extLst>
              <a:ext uri="{FF2B5EF4-FFF2-40B4-BE49-F238E27FC236}">
                <a16:creationId xmlns:a16="http://schemas.microsoft.com/office/drawing/2014/main" id="{A51FFA87-E5EE-824A-9E54-6740E8D3DF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663" y="2652395"/>
            <a:ext cx="7594130" cy="1938992"/>
          </a:xfrm>
          <a:prstGeom prst="rect">
            <a:avLst/>
          </a:prstGeom>
          <a:noFill/>
          <a:ln w="28575">
            <a:solidFill>
              <a:srgbClr val="CC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2000" i="1">
                <a:latin typeface="Calibri" panose="020F0502020204030204" pitchFamily="34" charset="0"/>
                <a:cs typeface="Calibri" panose="020F0502020204030204" pitchFamily="34" charset="0"/>
              </a:rPr>
              <a:t>	Analyse du problème en fonction des questions posées au §14: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Réaction unique, équilibrée de cinétique complexe mais connue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Régime permanent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Réacteur Piston </a:t>
            </a:r>
          </a:p>
          <a:p>
            <a:pPr algn="l"/>
            <a:r>
              <a:rPr lang="fr-FR" altLang="fr-FR" sz="2000">
                <a:latin typeface="Calibri" panose="020F0502020204030204" pitchFamily="34" charset="0"/>
                <a:cs typeface="Calibri" panose="020F0502020204030204" pitchFamily="34" charset="0"/>
              </a:rPr>
              <a:t>Dilatation chimique </a:t>
            </a:r>
          </a:p>
          <a:p>
            <a:pPr algn="l"/>
            <a:endParaRPr lang="fr-FR" altLang="fr-FR" sz="2000" i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5035F6F-EC2C-BC45-9557-38108159D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8" grpId="0" animBg="1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Text Box 4">
            <a:extLst>
              <a:ext uri="{FF2B5EF4-FFF2-40B4-BE49-F238E27FC236}">
                <a16:creationId xmlns:a16="http://schemas.microsoft.com/office/drawing/2014/main" id="{E578D42D-DCC7-654B-A129-598936C1D0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775" y="2440623"/>
            <a:ext cx="6384440" cy="2534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I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Io				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fr-FR" altLang="fr-FR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fr-FR" altLang="fr-FR" sz="2000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fr-FR" altLang="fr-FR" sz="3200">
                <a:latin typeface="Calibri" panose="020F0502020204030204" pitchFamily="34" charset="0"/>
                <a:cs typeface="Calibri" panose="020F0502020204030204" pitchFamily="34" charset="0"/>
              </a:rPr>
              <a:t>½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		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C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= 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algn="l"/>
            <a:endParaRPr lang="fr-FR" altLang="fr-FR" baseline="-25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Io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+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(1 - 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) +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fr-FR" altLang="fr-FR" sz="3200">
                <a:latin typeface="Calibri" panose="020F0502020204030204" pitchFamily="34" charset="0"/>
                <a:cs typeface="Calibri" panose="020F0502020204030204" pitchFamily="34" charset="0"/>
              </a:rPr>
              <a:t>½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+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algn="l"/>
            <a:r>
              <a:rPr lang="fr-FR" altLang="fr-FR" sz="1400" baseline="-2500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</a:p>
          <a:p>
            <a:pPr algn="l"/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F  =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o  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fr-FR" altLang="fr-FR" sz="3200">
                <a:latin typeface="Calibri" panose="020F0502020204030204" pitchFamily="34" charset="0"/>
                <a:cs typeface="Calibri" panose="020F0502020204030204" pitchFamily="34" charset="0"/>
              </a:rPr>
              <a:t>½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 F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Ao 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fr-FR" altLang="fr-FR" baseline="-2500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5058" name="Text Box 6">
            <a:extLst>
              <a:ext uri="{FF2B5EF4-FFF2-40B4-BE49-F238E27FC236}">
                <a16:creationId xmlns:a16="http://schemas.microsoft.com/office/drawing/2014/main" id="{D7855FF2-132A-514D-8760-1CE0279A3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175" y="1905635"/>
            <a:ext cx="780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Débit molaire dans le réacteur en chacun des composants:	</a:t>
            </a:r>
          </a:p>
        </p:txBody>
      </p:sp>
      <p:graphicFrame>
        <p:nvGraphicFramePr>
          <p:cNvPr id="54281" name="Object 9">
            <a:extLst>
              <a:ext uri="{FF2B5EF4-FFF2-40B4-BE49-F238E27FC236}">
                <a16:creationId xmlns:a16="http://schemas.microsoft.com/office/drawing/2014/main" id="{243D53B0-1AAB-174B-8497-FB9A3DCEB4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2489848"/>
              </p:ext>
            </p:extLst>
          </p:nvPr>
        </p:nvGraphicFramePr>
        <p:xfrm>
          <a:off x="1270000" y="5012373"/>
          <a:ext cx="56642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30492500" imgH="16675100" progId="Equation.3">
                  <p:embed/>
                </p:oleObj>
              </mc:Choice>
              <mc:Fallback>
                <p:oleObj name="Équation" r:id="rId2" imgW="130492500" imgH="166751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00" y="5012373"/>
                        <a:ext cx="56642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335E46C4-6BCA-8B40-A5BA-1D5650AB59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6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301" name="Object 5">
            <a:extLst>
              <a:ext uri="{FF2B5EF4-FFF2-40B4-BE49-F238E27FC236}">
                <a16:creationId xmlns:a16="http://schemas.microsoft.com/office/drawing/2014/main" id="{F3EF113E-6224-5B44-BCBB-E6A57C1407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3250" y="2960688"/>
          <a:ext cx="30734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70802500" imgH="21069300" progId="Equation.3">
                  <p:embed/>
                </p:oleObj>
              </mc:Choice>
              <mc:Fallback>
                <p:oleObj name="Équation" r:id="rId2" imgW="70802500" imgH="210693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3250" y="2960688"/>
                        <a:ext cx="30734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2" name="Object 6">
            <a:extLst>
              <a:ext uri="{FF2B5EF4-FFF2-40B4-BE49-F238E27FC236}">
                <a16:creationId xmlns:a16="http://schemas.microsoft.com/office/drawing/2014/main" id="{A011462A-675A-204F-B1B7-A9CFD5E64E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84713" y="2803525"/>
          <a:ext cx="32004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4" imgW="73723500" imgH="24574500" progId="Equation.3">
                  <p:embed/>
                </p:oleObj>
              </mc:Choice>
              <mc:Fallback>
                <p:oleObj name="Équation" r:id="rId4" imgW="73723500" imgH="245745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4713" y="2803525"/>
                        <a:ext cx="32004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3" name="Object 7">
            <a:extLst>
              <a:ext uri="{FF2B5EF4-FFF2-40B4-BE49-F238E27FC236}">
                <a16:creationId xmlns:a16="http://schemas.microsoft.com/office/drawing/2014/main" id="{12F5DE88-ADAC-5C44-9497-C015390FCE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6563" y="4386263"/>
          <a:ext cx="30480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6" imgW="70218300" imgH="21069300" progId="Equation.3">
                  <p:embed/>
                </p:oleObj>
              </mc:Choice>
              <mc:Fallback>
                <p:oleObj name="Équation" r:id="rId6" imgW="70218300" imgH="210693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6563" y="4386263"/>
                        <a:ext cx="3048000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4" name="Object 8">
            <a:extLst>
              <a:ext uri="{FF2B5EF4-FFF2-40B4-BE49-F238E27FC236}">
                <a16:creationId xmlns:a16="http://schemas.microsoft.com/office/drawing/2014/main" id="{28EC360F-7F55-7144-AAD2-12334362E92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67425" y="4375150"/>
          <a:ext cx="16510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8" imgW="38036500" imgH="18427700" progId="Equation.3">
                  <p:embed/>
                </p:oleObj>
              </mc:Choice>
              <mc:Fallback>
                <p:oleObj name="Équation" r:id="rId8" imgW="38036500" imgH="184277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7425" y="4375150"/>
                        <a:ext cx="16510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E0BA0EB0-30BD-4448-AA34-52E6310A46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ZoneTexte 1">
            <a:extLst>
              <a:ext uri="{FF2B5EF4-FFF2-40B4-BE49-F238E27FC236}">
                <a16:creationId xmlns:a16="http://schemas.microsoft.com/office/drawing/2014/main" id="{0D3A45D5-5892-E64B-A000-E7EAC8C13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2116138"/>
            <a:ext cx="1841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15" name="Text Box 46">
            <a:extLst>
              <a:ext uri="{FF2B5EF4-FFF2-40B4-BE49-F238E27FC236}">
                <a16:creationId xmlns:a16="http://schemas.microsoft.com/office/drawing/2014/main" id="{8AFA2C56-EDBC-5146-B2E7-E0C6E11C42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435" y="2319020"/>
            <a:ext cx="35373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7620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fr-FR" altLang="fr-FR" sz="2400" b="1"/>
              <a:t>Second mode opératoire: </a:t>
            </a:r>
            <a:endParaRPr lang="fr-FR" altLang="fr-FR" sz="2400"/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9FF85489-5E89-CC41-84E3-F363B1103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755" y="35975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336600"/>
              </a:buClr>
              <a:buFont typeface="Symbol" pitchFamily="2" charset="2"/>
              <a:buChar char="·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0000"/>
              </a:buClr>
              <a:buFont typeface="Symbol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*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>
              <a:spcBef>
                <a:spcPct val="0"/>
              </a:spcBef>
              <a:buFontTx/>
              <a:buNone/>
            </a:pPr>
            <a:r>
              <a:rPr lang="fr-FR" altLang="fr-FR" sz="2400" dirty="0"/>
              <a:t>A + B  →  R </a:t>
            </a:r>
          </a:p>
          <a:p>
            <a:pPr algn="l">
              <a:spcBef>
                <a:spcPct val="0"/>
              </a:spcBef>
              <a:buFontTx/>
              <a:buNone/>
            </a:pPr>
            <a:r>
              <a:rPr lang="fr-FR" altLang="fr-FR" sz="2400" dirty="0"/>
              <a:t>B + R  →  S 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297412A0-63FE-9940-908D-D3E5AC2E0963}"/>
              </a:ext>
            </a:extLst>
          </p:cNvPr>
          <p:cNvGrpSpPr>
            <a:grpSpLocks/>
          </p:cNvGrpSpPr>
          <p:nvPr/>
        </p:nvGrpSpPr>
        <p:grpSpPr bwMode="auto">
          <a:xfrm>
            <a:off x="2464435" y="3657283"/>
            <a:ext cx="3856038" cy="1743075"/>
            <a:chOff x="1717793" y="4221559"/>
            <a:chExt cx="3856037" cy="1741924"/>
          </a:xfrm>
        </p:grpSpPr>
        <p:grpSp>
          <p:nvGrpSpPr>
            <p:cNvPr id="44" name="Group 24">
              <a:extLst>
                <a:ext uri="{FF2B5EF4-FFF2-40B4-BE49-F238E27FC236}">
                  <a16:creationId xmlns:a16="http://schemas.microsoft.com/office/drawing/2014/main" id="{3700CBCF-2123-F74C-837E-D18A3B4C58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17793" y="4221559"/>
              <a:ext cx="3856037" cy="1741924"/>
              <a:chOff x="1360" y="2448"/>
              <a:chExt cx="3152" cy="1709"/>
            </a:xfrm>
          </p:grpSpPr>
          <p:sp>
            <p:nvSpPr>
              <p:cNvPr id="46" name="Rectangle 9">
                <a:extLst>
                  <a:ext uri="{FF2B5EF4-FFF2-40B4-BE49-F238E27FC236}">
                    <a16:creationId xmlns:a16="http://schemas.microsoft.com/office/drawing/2014/main" id="{4B74188B-3314-CE4E-9D5E-92D70B47D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0" y="2448"/>
                <a:ext cx="3152" cy="1697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altLang="fr-FR" sz="1800" kern="0">
                  <a:solidFill>
                    <a:srgbClr val="FFFFFF"/>
                  </a:solidFill>
                  <a:cs typeface="Times New Roman"/>
                </a:endParaRPr>
              </a:p>
            </p:txBody>
          </p:sp>
          <p:sp>
            <p:nvSpPr>
              <p:cNvPr id="47" name="Line 10">
                <a:extLst>
                  <a:ext uri="{FF2B5EF4-FFF2-40B4-BE49-F238E27FC236}">
                    <a16:creationId xmlns:a16="http://schemas.microsoft.com/office/drawing/2014/main" id="{413930A0-9857-B24F-BA27-B9FA69D872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7" y="2537"/>
                <a:ext cx="0" cy="1432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sz="1800" kern="0">
                  <a:solidFill>
                    <a:srgbClr val="FFFFFF"/>
                  </a:solidFill>
                  <a:cs typeface="Times New Roman"/>
                </a:endParaRPr>
              </a:p>
            </p:txBody>
          </p:sp>
          <p:sp>
            <p:nvSpPr>
              <p:cNvPr id="48" name="Line 11">
                <a:extLst>
                  <a:ext uri="{FF2B5EF4-FFF2-40B4-BE49-F238E27FC236}">
                    <a16:creationId xmlns:a16="http://schemas.microsoft.com/office/drawing/2014/main" id="{0F55D2E6-3265-CE4E-9028-581D603BD5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400000">
                <a:off x="3335" y="2749"/>
                <a:ext cx="0" cy="2159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stealth" w="lg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sz="1800" kern="0">
                  <a:solidFill>
                    <a:srgbClr val="FFFFFF"/>
                  </a:solidFill>
                  <a:cs typeface="Times New Roman"/>
                </a:endParaRPr>
              </a:p>
            </p:txBody>
          </p:sp>
          <p:sp>
            <p:nvSpPr>
              <p:cNvPr id="49" name="Freeform 12">
                <a:extLst>
                  <a:ext uri="{FF2B5EF4-FFF2-40B4-BE49-F238E27FC236}">
                    <a16:creationId xmlns:a16="http://schemas.microsoft.com/office/drawing/2014/main" id="{2A2E121E-7E91-9A48-A2A2-8C1512E62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5" y="2792"/>
                <a:ext cx="1861" cy="1038"/>
              </a:xfrm>
              <a:custGeom>
                <a:avLst/>
                <a:gdLst>
                  <a:gd name="T0" fmla="*/ 0 w 2375"/>
                  <a:gd name="T1" fmla="*/ 81 h 1379"/>
                  <a:gd name="T2" fmla="*/ 37 w 2375"/>
                  <a:gd name="T3" fmla="*/ 78 h 1379"/>
                  <a:gd name="T4" fmla="*/ 54 w 2375"/>
                  <a:gd name="T5" fmla="*/ 74 h 1379"/>
                  <a:gd name="T6" fmla="*/ 68 w 2375"/>
                  <a:gd name="T7" fmla="*/ 65 h 1379"/>
                  <a:gd name="T8" fmla="*/ 74 w 2375"/>
                  <a:gd name="T9" fmla="*/ 49 h 1379"/>
                  <a:gd name="T10" fmla="*/ 81 w 2375"/>
                  <a:gd name="T11" fmla="*/ 31 h 1379"/>
                  <a:gd name="T12" fmla="*/ 85 w 2375"/>
                  <a:gd name="T13" fmla="*/ 17 h 1379"/>
                  <a:gd name="T14" fmla="*/ 95 w 2375"/>
                  <a:gd name="T15" fmla="*/ 5 h 1379"/>
                  <a:gd name="T16" fmla="*/ 114 w 2375"/>
                  <a:gd name="T17" fmla="*/ 2 h 1379"/>
                  <a:gd name="T18" fmla="*/ 191 w 2375"/>
                  <a:gd name="T19" fmla="*/ 2 h 1379"/>
                  <a:gd name="T20" fmla="*/ 200 w 2375"/>
                  <a:gd name="T21" fmla="*/ 2 h 137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75"/>
                  <a:gd name="T34" fmla="*/ 0 h 1379"/>
                  <a:gd name="T35" fmla="*/ 2375 w 2375"/>
                  <a:gd name="T36" fmla="*/ 1379 h 137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75" h="1379">
                    <a:moveTo>
                      <a:pt x="0" y="1379"/>
                    </a:moveTo>
                    <a:cubicBezTo>
                      <a:pt x="160" y="1364"/>
                      <a:pt x="320" y="1350"/>
                      <a:pt x="424" y="1331"/>
                    </a:cubicBezTo>
                    <a:cubicBezTo>
                      <a:pt x="528" y="1312"/>
                      <a:pt x="564" y="1300"/>
                      <a:pt x="624" y="1267"/>
                    </a:cubicBezTo>
                    <a:cubicBezTo>
                      <a:pt x="684" y="1234"/>
                      <a:pt x="745" y="1200"/>
                      <a:pt x="784" y="1131"/>
                    </a:cubicBezTo>
                    <a:cubicBezTo>
                      <a:pt x="823" y="1062"/>
                      <a:pt x="831" y="951"/>
                      <a:pt x="856" y="851"/>
                    </a:cubicBezTo>
                    <a:cubicBezTo>
                      <a:pt x="881" y="751"/>
                      <a:pt x="915" y="627"/>
                      <a:pt x="936" y="531"/>
                    </a:cubicBezTo>
                    <a:cubicBezTo>
                      <a:pt x="957" y="435"/>
                      <a:pt x="957" y="352"/>
                      <a:pt x="984" y="275"/>
                    </a:cubicBezTo>
                    <a:cubicBezTo>
                      <a:pt x="1011" y="198"/>
                      <a:pt x="1043" y="111"/>
                      <a:pt x="1096" y="67"/>
                    </a:cubicBezTo>
                    <a:cubicBezTo>
                      <a:pt x="1149" y="23"/>
                      <a:pt x="1119" y="22"/>
                      <a:pt x="1304" y="11"/>
                    </a:cubicBezTo>
                    <a:cubicBezTo>
                      <a:pt x="1489" y="0"/>
                      <a:pt x="2041" y="4"/>
                      <a:pt x="2208" y="3"/>
                    </a:cubicBezTo>
                    <a:cubicBezTo>
                      <a:pt x="2375" y="2"/>
                      <a:pt x="2339" y="2"/>
                      <a:pt x="2304" y="3"/>
                    </a:cubicBez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8575">
                    <a:solidFill>
                      <a:srgbClr val="000000"/>
                    </a:solidFill>
                    <a:round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fr-FR" sz="1800" kern="0">
                  <a:solidFill>
                    <a:srgbClr val="FFFFFF"/>
                  </a:solidFill>
                  <a:cs typeface="Times New Roman"/>
                </a:endParaRPr>
              </a:p>
            </p:txBody>
          </p:sp>
          <p:sp>
            <p:nvSpPr>
              <p:cNvPr id="50" name="Text Box 13">
                <a:extLst>
                  <a:ext uri="{FF2B5EF4-FFF2-40B4-BE49-F238E27FC236}">
                    <a16:creationId xmlns:a16="http://schemas.microsoft.com/office/drawing/2014/main" id="{B30EFBAC-D4E9-1745-8836-688505B36B5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68" y="2538"/>
                <a:ext cx="502" cy="36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altLang="fr-FR" sz="1800" kern="0" dirty="0">
                    <a:solidFill>
                      <a:srgbClr val="0099FF"/>
                    </a:solidFill>
                    <a:cs typeface="Times New Roman"/>
                  </a:rPr>
                  <a:t>C</a:t>
                </a:r>
                <a:r>
                  <a:rPr lang="fr-FR" altLang="fr-FR" sz="1800" kern="0" baseline="-25000" dirty="0">
                    <a:solidFill>
                      <a:srgbClr val="0099FF"/>
                    </a:solidFill>
                    <a:cs typeface="Times New Roman"/>
                  </a:rPr>
                  <a:t>R</a:t>
                </a:r>
                <a:endParaRPr lang="fr-FR" altLang="fr-FR" sz="1800" kern="0" dirty="0">
                  <a:solidFill>
                    <a:srgbClr val="0099FF"/>
                  </a:solidFill>
                  <a:cs typeface="Times New Roman"/>
                </a:endParaRPr>
              </a:p>
            </p:txBody>
          </p:sp>
          <p:sp>
            <p:nvSpPr>
              <p:cNvPr id="51" name="Text Box 14">
                <a:extLst>
                  <a:ext uri="{FF2B5EF4-FFF2-40B4-BE49-F238E27FC236}">
                    <a16:creationId xmlns:a16="http://schemas.microsoft.com/office/drawing/2014/main" id="{ECAF51C1-9303-A040-B5B0-B435C59E79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75" y="3768"/>
                <a:ext cx="205" cy="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 defTabSz="7620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7620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altLang="fr-FR" sz="1800" kern="0" dirty="0" err="1">
                    <a:solidFill>
                      <a:srgbClr val="0099FF"/>
                    </a:solidFill>
                    <a:cs typeface="Times New Roman"/>
                  </a:rPr>
                  <a:t>t</a:t>
                </a:r>
                <a:endParaRPr lang="fr-FR" altLang="fr-FR" sz="1800" kern="0" dirty="0">
                  <a:solidFill>
                    <a:srgbClr val="0099FF"/>
                  </a:solidFill>
                  <a:cs typeface="Times New Roman"/>
                </a:endParaRPr>
              </a:p>
            </p:txBody>
          </p:sp>
          <p:sp>
            <p:nvSpPr>
              <p:cNvPr id="52" name="Text Box 15">
                <a:extLst>
                  <a:ext uri="{FF2B5EF4-FFF2-40B4-BE49-F238E27FC236}">
                    <a16:creationId xmlns:a16="http://schemas.microsoft.com/office/drawing/2014/main" id="{1F0E0F06-9D2E-CD44-BF89-5639723E23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74" y="3794"/>
                <a:ext cx="244" cy="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altLang="fr-FR" sz="1800" kern="0" dirty="0">
                    <a:solidFill>
                      <a:srgbClr val="0099FF"/>
                    </a:solidFill>
                    <a:cs typeface="Times New Roman"/>
                  </a:rPr>
                  <a:t>0</a:t>
                </a:r>
              </a:p>
            </p:txBody>
          </p:sp>
        </p:grpSp>
        <p:cxnSp>
          <p:nvCxnSpPr>
            <p:cNvPr id="45" name="Connecteur droit 21">
              <a:extLst>
                <a:ext uri="{FF2B5EF4-FFF2-40B4-BE49-F238E27FC236}">
                  <a16:creationId xmlns:a16="http://schemas.microsoft.com/office/drawing/2014/main" id="{2447653C-C0D3-8E45-B0C8-B329CE276BCB}"/>
                </a:ext>
              </a:extLst>
            </p:cNvPr>
            <p:cNvCxnSpPr>
              <a:cxnSpLocks/>
              <a:endCxn id="48" idx="0"/>
            </p:cNvCxnSpPr>
            <p:nvPr/>
          </p:nvCxnSpPr>
          <p:spPr bwMode="auto">
            <a:xfrm>
              <a:off x="2998328" y="5608874"/>
              <a:ext cx="2458672" cy="18762"/>
            </a:xfrm>
            <a:prstGeom prst="line">
              <a:avLst/>
            </a:prstGeom>
            <a:noFill/>
            <a:ln w="38100" algn="ctr">
              <a:solidFill>
                <a:srgbClr val="0070C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78388005-0B87-A54E-8CE6-09EC6CFA222E}"/>
              </a:ext>
            </a:extLst>
          </p:cNvPr>
          <p:cNvGrpSpPr>
            <a:grpSpLocks/>
          </p:cNvGrpSpPr>
          <p:nvPr/>
        </p:nvGrpSpPr>
        <p:grpSpPr bwMode="auto">
          <a:xfrm>
            <a:off x="903288" y="3544570"/>
            <a:ext cx="1062037" cy="506413"/>
            <a:chOff x="903298" y="4107997"/>
            <a:chExt cx="1062039" cy="506115"/>
          </a:xfrm>
        </p:grpSpPr>
        <p:sp>
          <p:nvSpPr>
            <p:cNvPr id="54" name="Line 30">
              <a:extLst>
                <a:ext uri="{FF2B5EF4-FFF2-40B4-BE49-F238E27FC236}">
                  <a16:creationId xmlns:a16="http://schemas.microsoft.com/office/drawing/2014/main" id="{A6094B60-E431-7645-9AE4-DC8E77B84A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0610" y="4115935"/>
              <a:ext cx="37623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5" name="Line 39">
              <a:extLst>
                <a:ext uri="{FF2B5EF4-FFF2-40B4-BE49-F238E27FC236}">
                  <a16:creationId xmlns:a16="http://schemas.microsoft.com/office/drawing/2014/main" id="{8D44CB39-5B18-7B48-94BF-74AEBC6524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298" y="4115935"/>
              <a:ext cx="106203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6" name="Line 40">
              <a:extLst>
                <a:ext uri="{FF2B5EF4-FFF2-40B4-BE49-F238E27FC236}">
                  <a16:creationId xmlns:a16="http://schemas.microsoft.com/office/drawing/2014/main" id="{ED866CF5-7DCE-0549-9F30-02723FBA0A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4224" y="4107997"/>
              <a:ext cx="0" cy="4349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57" name="Text Box 47">
              <a:extLst>
                <a:ext uri="{FF2B5EF4-FFF2-40B4-BE49-F238E27FC236}">
                  <a16:creationId xmlns:a16="http://schemas.microsoft.com/office/drawing/2014/main" id="{3C08F7EB-5F84-D446-A6CC-818CDDBE17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38236" y="4152447"/>
              <a:ext cx="40748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fr-FR" altLang="fr-FR" sz="2400"/>
                <a:t>A</a:t>
              </a:r>
            </a:p>
          </p:txBody>
        </p:sp>
      </p:grpSp>
      <p:grpSp>
        <p:nvGrpSpPr>
          <p:cNvPr id="58" name="Groupe 80">
            <a:extLst>
              <a:ext uri="{FF2B5EF4-FFF2-40B4-BE49-F238E27FC236}">
                <a16:creationId xmlns:a16="http://schemas.microsoft.com/office/drawing/2014/main" id="{43F5FD83-E450-D348-9ECB-1B0FD38D3B9B}"/>
              </a:ext>
            </a:extLst>
          </p:cNvPr>
          <p:cNvGrpSpPr>
            <a:grpSpLocks/>
          </p:cNvGrpSpPr>
          <p:nvPr/>
        </p:nvGrpSpPr>
        <p:grpSpPr bwMode="auto">
          <a:xfrm>
            <a:off x="1695450" y="3454083"/>
            <a:ext cx="946150" cy="1374775"/>
            <a:chOff x="1695462" y="4017510"/>
            <a:chExt cx="946151" cy="1374775"/>
          </a:xfrm>
        </p:grpSpPr>
        <p:sp>
          <p:nvSpPr>
            <p:cNvPr id="59" name="Arc 31">
              <a:extLst>
                <a:ext uri="{FF2B5EF4-FFF2-40B4-BE49-F238E27FC236}">
                  <a16:creationId xmlns:a16="http://schemas.microsoft.com/office/drawing/2014/main" id="{F4630E12-BB29-CF47-A969-FD1DA1DA9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7049" y="5133522"/>
              <a:ext cx="944564" cy="2587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43180" h="21600" stroke="0" extrusionOk="0">
                  <a:moveTo>
                    <a:pt x="43180" y="929"/>
                  </a:moveTo>
                  <a:cubicBezTo>
                    <a:pt x="42682" y="12486"/>
                    <a:pt x="33168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43180" y="929"/>
                  </a:lnTo>
                  <a:close/>
                </a:path>
              </a:pathLst>
            </a:custGeom>
            <a:solidFill>
              <a:srgbClr val="009900"/>
            </a:solidFill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0" name="Rectangle 32">
              <a:extLst>
                <a:ext uri="{FF2B5EF4-FFF2-40B4-BE49-F238E27FC236}">
                  <a16:creationId xmlns:a16="http://schemas.microsoft.com/office/drawing/2014/main" id="{8FC36763-10CD-D947-A88B-A791B79F99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5462" y="4668385"/>
              <a:ext cx="946151" cy="479425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61" name="Arc 33">
              <a:extLst>
                <a:ext uri="{FF2B5EF4-FFF2-40B4-BE49-F238E27FC236}">
                  <a16:creationId xmlns:a16="http://schemas.microsoft.com/office/drawing/2014/main" id="{00360D5D-3421-5544-B899-2A316BF0312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95462" y="4252460"/>
              <a:ext cx="942976" cy="258763"/>
            </a:xfrm>
            <a:custGeom>
              <a:avLst/>
              <a:gdLst>
                <a:gd name="T0" fmla="*/ 0 w 43180"/>
                <a:gd name="T1" fmla="*/ 0 h 21600"/>
                <a:gd name="T2" fmla="*/ 0 w 43180"/>
                <a:gd name="T3" fmla="*/ 0 h 21600"/>
                <a:gd name="T4" fmla="*/ 0 w 43180"/>
                <a:gd name="T5" fmla="*/ 0 h 21600"/>
                <a:gd name="T6" fmla="*/ 0 60000 65536"/>
                <a:gd name="T7" fmla="*/ 0 60000 65536"/>
                <a:gd name="T8" fmla="*/ 0 60000 65536"/>
                <a:gd name="T9" fmla="*/ 0 w 43180"/>
                <a:gd name="T10" fmla="*/ 0 h 21600"/>
                <a:gd name="T11" fmla="*/ 43180 w 4318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180" h="21600" fill="none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</a:path>
                <a:path w="43180" h="21600" stroke="0" extrusionOk="0">
                  <a:moveTo>
                    <a:pt x="43180" y="0"/>
                  </a:moveTo>
                  <a:cubicBezTo>
                    <a:pt x="43180" y="11929"/>
                    <a:pt x="33509" y="21600"/>
                    <a:pt x="21580" y="21600"/>
                  </a:cubicBezTo>
                  <a:cubicBezTo>
                    <a:pt x="10011" y="21600"/>
                    <a:pt x="496" y="12485"/>
                    <a:pt x="-1" y="927"/>
                  </a:cubicBezTo>
                  <a:lnTo>
                    <a:pt x="21580" y="0"/>
                  </a:lnTo>
                  <a:lnTo>
                    <a:pt x="43180" y="0"/>
                  </a:lnTo>
                  <a:close/>
                </a:path>
              </a:pathLst>
            </a:custGeom>
            <a:noFill/>
            <a:ln w="12700" cap="rnd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2" name="Line 34">
              <a:extLst>
                <a:ext uri="{FF2B5EF4-FFF2-40B4-BE49-F238E27FC236}">
                  <a16:creationId xmlns:a16="http://schemas.microsoft.com/office/drawing/2014/main" id="{139D3634-FE61-0548-8813-28DD3F9667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95462" y="4504872"/>
              <a:ext cx="0" cy="6397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3" name="Line 35">
              <a:extLst>
                <a:ext uri="{FF2B5EF4-FFF2-40B4-BE49-F238E27FC236}">
                  <a16:creationId xmlns:a16="http://schemas.microsoft.com/office/drawing/2014/main" id="{5CBC22AC-6433-984A-B731-AAFF07E480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1613" y="4501697"/>
              <a:ext cx="0" cy="6397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4" name="Line 36">
              <a:extLst>
                <a:ext uri="{FF2B5EF4-FFF2-40B4-BE49-F238E27FC236}">
                  <a16:creationId xmlns:a16="http://schemas.microsoft.com/office/drawing/2014/main" id="{6DB7C8D4-97D3-3540-86AA-05BE6B7D27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59012" y="4017510"/>
              <a:ext cx="0" cy="1087438"/>
            </a:xfrm>
            <a:prstGeom prst="line">
              <a:avLst/>
            </a:prstGeom>
            <a:noFill/>
            <a:ln w="25400">
              <a:solidFill>
                <a:srgbClr val="CC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65" name="Oval 37">
              <a:extLst>
                <a:ext uri="{FF2B5EF4-FFF2-40B4-BE49-F238E27FC236}">
                  <a16:creationId xmlns:a16="http://schemas.microsoft.com/office/drawing/2014/main" id="{A94E1BD9-78DE-5245-93A5-16CB73AD2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162" y="5085897"/>
              <a:ext cx="193675" cy="39688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66" name="Oval 38">
              <a:extLst>
                <a:ext uri="{FF2B5EF4-FFF2-40B4-BE49-F238E27FC236}">
                  <a16:creationId xmlns:a16="http://schemas.microsoft.com/office/drawing/2014/main" id="{72578B28-5775-5F49-8A48-02A1140AD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0600" y="5087485"/>
              <a:ext cx="193675" cy="38100"/>
            </a:xfrm>
            <a:prstGeom prst="ellipse">
              <a:avLst/>
            </a:prstGeom>
            <a:solidFill>
              <a:srgbClr val="CC0000"/>
            </a:solidFill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fr-FR" altLang="fr-FR" sz="2400"/>
            </a:p>
          </p:txBody>
        </p:sp>
        <p:sp>
          <p:nvSpPr>
            <p:cNvPr id="67" name="Text Box 47">
              <a:extLst>
                <a:ext uri="{FF2B5EF4-FFF2-40B4-BE49-F238E27FC236}">
                  <a16:creationId xmlns:a16="http://schemas.microsoft.com/office/drawing/2014/main" id="{6608FDED-10A1-C145-B07B-AEB3BA9165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1150" y="4696734"/>
              <a:ext cx="38985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spcBef>
                  <a:spcPct val="20000"/>
                </a:spcBef>
                <a:buClr>
                  <a:srgbClr val="336600"/>
                </a:buClr>
                <a:buFont typeface="Symbol" pitchFamily="2" charset="2"/>
                <a:buChar char="·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spcBef>
                  <a:spcPct val="20000"/>
                </a:spcBef>
                <a:buClr>
                  <a:srgbClr val="CC0000"/>
                </a:buClr>
                <a:buFont typeface="Symbol" pitchFamily="2" charset="2"/>
                <a:buChar char="§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spcBef>
                  <a:spcPct val="20000"/>
                </a:spcBef>
                <a:buClr>
                  <a:schemeClr val="accent2"/>
                </a:buClr>
                <a:buChar char="*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defTabSz="7620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fr-FR" altLang="fr-FR" sz="2400">
                  <a:solidFill>
                    <a:schemeClr val="bg1"/>
                  </a:solidFill>
                </a:rPr>
                <a:t>B</a:t>
              </a:r>
            </a:p>
          </p:txBody>
        </p:sp>
      </p:grpSp>
      <p:cxnSp>
        <p:nvCxnSpPr>
          <p:cNvPr id="68" name="Connecteur droit 18">
            <a:extLst>
              <a:ext uri="{FF2B5EF4-FFF2-40B4-BE49-F238E27FC236}">
                <a16:creationId xmlns:a16="http://schemas.microsoft.com/office/drawing/2014/main" id="{77D02E1E-7057-3845-9781-D80552D3ABA3}"/>
              </a:ext>
            </a:extLst>
          </p:cNvPr>
          <p:cNvCxnSpPr>
            <a:cxnSpLocks/>
          </p:cNvCxnSpPr>
          <p:nvPr/>
        </p:nvCxnSpPr>
        <p:spPr bwMode="auto">
          <a:xfrm>
            <a:off x="3011488" y="5063808"/>
            <a:ext cx="0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99340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105" name="Object 3">
            <a:extLst>
              <a:ext uri="{FF2B5EF4-FFF2-40B4-BE49-F238E27FC236}">
                <a16:creationId xmlns:a16="http://schemas.microsoft.com/office/drawing/2014/main" id="{CD6C900D-E747-AF49-AAA2-84DED35661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0863" y="2239963"/>
          <a:ext cx="8129587" cy="347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182880000" imgH="78295500" progId="Equation.3">
                  <p:embed/>
                </p:oleObj>
              </mc:Choice>
              <mc:Fallback>
                <p:oleObj name="Équation" r:id="rId2" imgW="182880000" imgH="782955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863" y="2239963"/>
                        <a:ext cx="8129587" cy="3479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9D252AB-153A-B94A-87FF-4E7085A71A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>
            <a:extLst>
              <a:ext uri="{FF2B5EF4-FFF2-40B4-BE49-F238E27FC236}">
                <a16:creationId xmlns:a16="http://schemas.microsoft.com/office/drawing/2014/main" id="{12AD760A-0AD2-6542-BF56-4951F31F18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2450" y="1386205"/>
            <a:ext cx="7772400" cy="1143000"/>
          </a:xfrm>
        </p:spPr>
        <p:txBody>
          <a:bodyPr/>
          <a:lstStyle/>
          <a:p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Oxydation de SO2 en réacteur piston</a:t>
            </a:r>
            <a:r>
              <a:rPr lang="fr-FR" altLang="fr-FR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grpSp>
        <p:nvGrpSpPr>
          <p:cNvPr id="48130" name="Group 7">
            <a:extLst>
              <a:ext uri="{FF2B5EF4-FFF2-40B4-BE49-F238E27FC236}">
                <a16:creationId xmlns:a16="http://schemas.microsoft.com/office/drawing/2014/main" id="{36CD80E8-00B0-8B49-A6DE-222AD2EFEDA7}"/>
              </a:ext>
            </a:extLst>
          </p:cNvPr>
          <p:cNvGrpSpPr>
            <a:grpSpLocks/>
          </p:cNvGrpSpPr>
          <p:nvPr/>
        </p:nvGrpSpPr>
        <p:grpSpPr bwMode="auto">
          <a:xfrm>
            <a:off x="1354138" y="2070418"/>
            <a:ext cx="6096000" cy="3786187"/>
            <a:chOff x="853" y="1525"/>
            <a:chExt cx="3840" cy="2385"/>
          </a:xfrm>
        </p:grpSpPr>
        <p:graphicFrame>
          <p:nvGraphicFramePr>
            <p:cNvPr id="48132" name="Object 4">
              <a:extLst>
                <a:ext uri="{FF2B5EF4-FFF2-40B4-BE49-F238E27FC236}">
                  <a16:creationId xmlns:a16="http://schemas.microsoft.com/office/drawing/2014/main" id="{98681F03-7239-F44A-9CF5-EC587128A8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53" y="1525"/>
            <a:ext cx="3840" cy="23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euille de calcul" r:id="rId2" imgW="10883900" imgH="6756400" progId="Excel.Sheet.8">
                    <p:embed/>
                  </p:oleObj>
                </mc:Choice>
                <mc:Fallback>
                  <p:oleObj name="Feuille de calcul" r:id="rId2" imgW="10883900" imgH="6756400" progId="Excel.Sheet.8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53" y="1525"/>
                          <a:ext cx="3840" cy="238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12700">
                              <a:solidFill>
                                <a:schemeClr val="tx1"/>
                              </a:solidFill>
                              <a:miter lim="800000"/>
                              <a:headEnd type="none" w="sm" len="sm"/>
                              <a:tailEnd type="none" w="sm" len="sm"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>
                                    <a:alpha val="74997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133" name="Line 5">
              <a:extLst>
                <a:ext uri="{FF2B5EF4-FFF2-40B4-BE49-F238E27FC236}">
                  <a16:creationId xmlns:a16="http://schemas.microsoft.com/office/drawing/2014/main" id="{228F3D83-74EB-4343-8A97-C4B441EAC8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16" y="2861"/>
              <a:ext cx="70" cy="33"/>
            </a:xfrm>
            <a:prstGeom prst="line">
              <a:avLst/>
            </a:prstGeom>
            <a:noFill/>
            <a:ln w="19050">
              <a:solidFill>
                <a:srgbClr val="FF00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48134" name="Line 6">
              <a:extLst>
                <a:ext uri="{FF2B5EF4-FFF2-40B4-BE49-F238E27FC236}">
                  <a16:creationId xmlns:a16="http://schemas.microsoft.com/office/drawing/2014/main" id="{4CD0ACF6-8E20-A54C-8D37-19E6D121E4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4" y="2580"/>
              <a:ext cx="44" cy="46"/>
            </a:xfrm>
            <a:prstGeom prst="line">
              <a:avLst/>
            </a:prstGeom>
            <a:noFill/>
            <a:ln w="19050">
              <a:solidFill>
                <a:srgbClr val="FF00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48131" name="Text Box 8">
            <a:extLst>
              <a:ext uri="{FF2B5EF4-FFF2-40B4-BE49-F238E27FC236}">
                <a16:creationId xmlns:a16="http://schemas.microsoft.com/office/drawing/2014/main" id="{55659283-C047-684E-B645-FD3C48DC3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5653" y="4144328"/>
            <a:ext cx="7200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bar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401390B-EC40-7C46-829B-8AC61988C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>
            <a:extLst>
              <a:ext uri="{FF2B5EF4-FFF2-40B4-BE49-F238E27FC236}">
                <a16:creationId xmlns:a16="http://schemas.microsoft.com/office/drawing/2014/main" id="{E5B3C8CE-928F-AB40-8100-1EEE9E5E70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2450" y="1325245"/>
            <a:ext cx="7772400" cy="1143000"/>
          </a:xfrm>
        </p:spPr>
        <p:txBody>
          <a:bodyPr/>
          <a:lstStyle/>
          <a:p>
            <a:r>
              <a:rPr lang="fr-FR" altLang="fr-FR" sz="2400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Oxydation de SO2 en réacteur piston</a:t>
            </a:r>
            <a:r>
              <a:rPr lang="fr-FR" altLang="fr-FR" dirty="0">
                <a:solidFill>
                  <a:srgbClr val="40A3D1"/>
                </a:solidFill>
                <a:ea typeface="ＭＳ Ｐゴシック" panose="020B0600070205080204" pitchFamily="34" charset="-128"/>
              </a:rPr>
              <a:t> </a:t>
            </a:r>
          </a:p>
        </p:txBody>
      </p:sp>
      <p:graphicFrame>
        <p:nvGraphicFramePr>
          <p:cNvPr id="49154" name="Object 7">
            <a:extLst>
              <a:ext uri="{FF2B5EF4-FFF2-40B4-BE49-F238E27FC236}">
                <a16:creationId xmlns:a16="http://schemas.microsoft.com/office/drawing/2014/main" id="{107F7B42-EDD8-2847-8099-87C8B22610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3293292"/>
              </p:ext>
            </p:extLst>
          </p:nvPr>
        </p:nvGraphicFramePr>
        <p:xfrm>
          <a:off x="1257300" y="1974533"/>
          <a:ext cx="6819900" cy="3786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euille de calcul" r:id="rId2" imgW="10883900" imgH="6756400" progId="Excel.Sheet.8">
                  <p:embed/>
                </p:oleObj>
              </mc:Choice>
              <mc:Fallback>
                <p:oleObj name="Feuille de calcul" r:id="rId2" imgW="10883900" imgH="6756400" progId="Excel.Shee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7300" y="1974533"/>
                        <a:ext cx="6819900" cy="3786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9155" name="Group 10">
            <a:extLst>
              <a:ext uri="{FF2B5EF4-FFF2-40B4-BE49-F238E27FC236}">
                <a16:creationId xmlns:a16="http://schemas.microsoft.com/office/drawing/2014/main" id="{49C89D2E-8D8D-FC45-ABB7-65EB153F0470}"/>
              </a:ext>
            </a:extLst>
          </p:cNvPr>
          <p:cNvGrpSpPr>
            <a:grpSpLocks/>
          </p:cNvGrpSpPr>
          <p:nvPr/>
        </p:nvGrpSpPr>
        <p:grpSpPr bwMode="auto">
          <a:xfrm>
            <a:off x="5927725" y="3688080"/>
            <a:ext cx="711200" cy="481013"/>
            <a:chOff x="3734" y="2592"/>
            <a:chExt cx="448" cy="303"/>
          </a:xfrm>
        </p:grpSpPr>
        <p:sp>
          <p:nvSpPr>
            <p:cNvPr id="49158" name="Line 8">
              <a:extLst>
                <a:ext uri="{FF2B5EF4-FFF2-40B4-BE49-F238E27FC236}">
                  <a16:creationId xmlns:a16="http://schemas.microsoft.com/office/drawing/2014/main" id="{11BFE388-1BB8-2748-A327-DAEEAE2267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34" y="2862"/>
              <a:ext cx="67" cy="33"/>
            </a:xfrm>
            <a:prstGeom prst="line">
              <a:avLst/>
            </a:prstGeom>
            <a:noFill/>
            <a:ln w="19050">
              <a:solidFill>
                <a:srgbClr val="FF00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  <p:sp>
          <p:nvSpPr>
            <p:cNvPr id="49159" name="Line 9">
              <a:extLst>
                <a:ext uri="{FF2B5EF4-FFF2-40B4-BE49-F238E27FC236}">
                  <a16:creationId xmlns:a16="http://schemas.microsoft.com/office/drawing/2014/main" id="{B0F06B77-57FB-744F-A8D0-B17497EAA4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48" y="2592"/>
              <a:ext cx="34" cy="32"/>
            </a:xfrm>
            <a:prstGeom prst="line">
              <a:avLst/>
            </a:prstGeom>
            <a:noFill/>
            <a:ln w="19050">
              <a:solidFill>
                <a:srgbClr val="FF00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/>
            </a:p>
          </p:txBody>
        </p:sp>
      </p:grpSp>
      <p:sp>
        <p:nvSpPr>
          <p:cNvPr id="49156" name="Text Box 11">
            <a:extLst>
              <a:ext uri="{FF2B5EF4-FFF2-40B4-BE49-F238E27FC236}">
                <a16:creationId xmlns:a16="http://schemas.microsoft.com/office/drawing/2014/main" id="{032714BB-F49F-CE45-82CB-DC5B90B85E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5653" y="4022408"/>
            <a:ext cx="7200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bar</a:t>
            </a:r>
          </a:p>
        </p:txBody>
      </p:sp>
      <p:sp>
        <p:nvSpPr>
          <p:cNvPr id="49157" name="Text Box 12">
            <a:extLst>
              <a:ext uri="{FF2B5EF4-FFF2-40B4-BE49-F238E27FC236}">
                <a16:creationId xmlns:a16="http://schemas.microsoft.com/office/drawing/2014/main" id="{CE50FF59-C3C8-D349-BDC1-825EC3691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5353" y="4738688"/>
            <a:ext cx="7200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bar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3657EE0-E2BD-B043-B4C2-6C8CE53C41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168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2pPr>
            <a:lvl3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3pPr>
            <a:lvl4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4pPr>
            <a:lvl5pPr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  <a:ea typeface="ＭＳ Ｐゴシック" charset="0"/>
                <a:cs typeface="ＭＳ Ｐゴシック" charset="0"/>
              </a:defRPr>
            </a:lvl5pPr>
            <a:lvl6pPr marL="4572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6pPr>
            <a:lvl7pPr marL="9144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7pPr>
            <a:lvl8pPr marL="13716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8pPr>
            <a:lvl9pPr marL="1828800" algn="ctr" defTabSz="7620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Times New Roman" pitchFamily="18" charset="0"/>
              </a:defRPr>
            </a:lvl9pPr>
          </a:lstStyle>
          <a:p>
            <a:pPr marL="725488" indent="-725488"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18 	Réacteur en écoulement piston</a:t>
            </a:r>
          </a:p>
          <a:p>
            <a:pPr algn="l">
              <a:tabLst>
                <a:tab pos="1196975" algn="l"/>
              </a:tabLst>
            </a:pPr>
            <a:r>
              <a:rPr lang="fr-FR" altLang="fr-FR" sz="3200" dirty="0">
                <a:ea typeface="ＭＳ Ｐゴシック" panose="020B0600070205080204" pitchFamily="34" charset="-128"/>
              </a:rPr>
              <a:t>	en régime permanent</a:t>
            </a:r>
            <a:endParaRPr lang="fr-FR" altLang="fr-FR" sz="3200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77" name="Object 5">
            <a:extLst>
              <a:ext uri="{FF2B5EF4-FFF2-40B4-BE49-F238E27FC236}">
                <a16:creationId xmlns:a16="http://schemas.microsoft.com/office/drawing/2014/main" id="{E3859C6C-0BE6-7F4A-8823-2B9884A45D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6500" y="2622550"/>
          <a:ext cx="25908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Équation" r:id="rId2" imgW="59690000" imgH="18427700" progId="Equation.3">
                  <p:embed/>
                </p:oleObj>
              </mc:Choice>
              <mc:Fallback>
                <p:oleObj name="Équation" r:id="rId2" imgW="59690000" imgH="184277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6500" y="2622550"/>
                        <a:ext cx="25908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78" name="Text Box 6">
            <a:extLst>
              <a:ext uri="{FF2B5EF4-FFF2-40B4-BE49-F238E27FC236}">
                <a16:creationId xmlns:a16="http://schemas.microsoft.com/office/drawing/2014/main" id="{ABA69FAF-0A6E-1B4B-853F-E515D01338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300" y="1847850"/>
            <a:ext cx="7408863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				</a:t>
            </a: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Réaction de type: 	 A 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 produits, 		 r = k </a:t>
            </a:r>
            <a:r>
              <a:rPr lang="fr-FR" altLang="fr-FR" sz="18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C</a:t>
            </a:r>
            <a:r>
              <a:rPr lang="fr-FR" altLang="fr-FR" sz="1800" baseline="300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n</a:t>
            </a:r>
            <a:r>
              <a:rPr lang="fr-FR" altLang="fr-FR" sz="1800" baseline="-25000" dirty="0" err="1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A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  <a:sym typeface="Symbol" pitchFamily="2" charset="2"/>
              </a:rPr>
              <a:t>,  isotherme</a:t>
            </a:r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				</a:t>
            </a:r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  <a:sym typeface="Symbol" pitchFamily="2" charset="2"/>
            </a:endParaRPr>
          </a:p>
        </p:txBody>
      </p:sp>
      <p:grpSp>
        <p:nvGrpSpPr>
          <p:cNvPr id="2" name="Group 10">
            <a:extLst>
              <a:ext uri="{FF2B5EF4-FFF2-40B4-BE49-F238E27FC236}">
                <a16:creationId xmlns:a16="http://schemas.microsoft.com/office/drawing/2014/main" id="{E0110948-3C35-4649-91C1-070277AA3A47}"/>
              </a:ext>
            </a:extLst>
          </p:cNvPr>
          <p:cNvGrpSpPr>
            <a:grpSpLocks/>
          </p:cNvGrpSpPr>
          <p:nvPr/>
        </p:nvGrpSpPr>
        <p:grpSpPr bwMode="auto">
          <a:xfrm>
            <a:off x="830263" y="3536950"/>
            <a:ext cx="5322888" cy="800100"/>
            <a:chOff x="523" y="2500"/>
            <a:chExt cx="3353" cy="504"/>
          </a:xfrm>
        </p:grpSpPr>
        <p:graphicFrame>
          <p:nvGraphicFramePr>
            <p:cNvPr id="50184" name="Object 7">
              <a:extLst>
                <a:ext uri="{FF2B5EF4-FFF2-40B4-BE49-F238E27FC236}">
                  <a16:creationId xmlns:a16="http://schemas.microsoft.com/office/drawing/2014/main" id="{9D44ADC5-451D-2645-822B-75F029F367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92" y="2500"/>
            <a:ext cx="1384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4" imgW="50609500" imgH="18427700" progId="Equation.3">
                    <p:embed/>
                  </p:oleObj>
                </mc:Choice>
                <mc:Fallback>
                  <p:oleObj name="Équation" r:id="rId4" imgW="50609500" imgH="18427700" progId="Equation.3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92" y="2500"/>
                          <a:ext cx="1384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0185" name="Text Box 8">
              <a:extLst>
                <a:ext uri="{FF2B5EF4-FFF2-40B4-BE49-F238E27FC236}">
                  <a16:creationId xmlns:a16="http://schemas.microsoft.com/office/drawing/2014/main" id="{C7908849-3BA5-6847-9648-0CEBD3280A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3" y="2570"/>
              <a:ext cx="186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algn="ctr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fr-FR" altLang="fr-FR">
                  <a:latin typeface="Calibri" panose="020F0502020204030204" pitchFamily="34" charset="0"/>
                  <a:cs typeface="Calibri" panose="020F0502020204030204" pitchFamily="34" charset="0"/>
                </a:rPr>
                <a:t>I est le taux d </a:t>
              </a:r>
              <a:r>
                <a:rPr lang="ja-JP" altLang="fr-FR">
                  <a:latin typeface="Calibri" panose="020F0502020204030204" pitchFamily="34" charset="0"/>
                  <a:cs typeface="Calibri" panose="020F0502020204030204" pitchFamily="34" charset="0"/>
                </a:rPr>
                <a:t>’</a:t>
              </a:r>
              <a:r>
                <a:rPr lang="fr-FR" altLang="ja-JP">
                  <a:latin typeface="Calibri" panose="020F0502020204030204" pitchFamily="34" charset="0"/>
                  <a:cs typeface="Calibri" panose="020F0502020204030204" pitchFamily="34" charset="0"/>
                </a:rPr>
                <a:t>inerte: </a:t>
              </a:r>
              <a:endParaRPr lang="fr-FR" altLang="fr-FR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Group 13">
            <a:extLst>
              <a:ext uri="{FF2B5EF4-FFF2-40B4-BE49-F238E27FC236}">
                <a16:creationId xmlns:a16="http://schemas.microsoft.com/office/drawing/2014/main" id="{EBC435EE-C693-C045-8909-F24E2B75AB23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4451350"/>
            <a:ext cx="7931150" cy="1435100"/>
            <a:chOff x="432" y="2804"/>
            <a:chExt cx="4996" cy="904"/>
          </a:xfrm>
        </p:grpSpPr>
        <p:graphicFrame>
          <p:nvGraphicFramePr>
            <p:cNvPr id="50182" name="Object 9">
              <a:extLst>
                <a:ext uri="{FF2B5EF4-FFF2-40B4-BE49-F238E27FC236}">
                  <a16:creationId xmlns:a16="http://schemas.microsoft.com/office/drawing/2014/main" id="{74C8014E-F8D6-854E-8EC3-9C13E5C168D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2" y="2804"/>
            <a:ext cx="3248" cy="9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6" imgW="118783100" imgH="33058100" progId="Equation.3">
                    <p:embed/>
                  </p:oleObj>
                </mc:Choice>
                <mc:Fallback>
                  <p:oleObj name="Équation" r:id="rId6" imgW="118783100" imgH="33058100" progId="Equation.3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2" y="2804"/>
                          <a:ext cx="3248" cy="9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183" name="Object 11">
              <a:extLst>
                <a:ext uri="{FF2B5EF4-FFF2-40B4-BE49-F238E27FC236}">
                  <a16:creationId xmlns:a16="http://schemas.microsoft.com/office/drawing/2014/main" id="{632A1190-605A-FF43-9144-2D462A2C0CD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76" y="2932"/>
            <a:ext cx="1352" cy="7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Équation" r:id="rId8" imgW="49441100" imgH="26035000" progId="Equation.3">
                    <p:embed/>
                  </p:oleObj>
                </mc:Choice>
                <mc:Fallback>
                  <p:oleObj name="Équation" r:id="rId8" imgW="49441100" imgH="26035000" progId="Equation.3">
                    <p:embed/>
                    <p:pic>
                      <p:nvPicPr>
                        <p:cNvPr id="0" name="Object 1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76" y="2932"/>
                          <a:ext cx="1352" cy="7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0181" name="Text Box 14">
            <a:extLst>
              <a:ext uri="{FF2B5EF4-FFF2-40B4-BE49-F238E27FC236}">
                <a16:creationId xmlns:a16="http://schemas.microsoft.com/office/drawing/2014/main" id="{F670EA9A-5C59-BE43-BE4A-202BA9BD62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9513" y="2746375"/>
            <a:ext cx="20764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>
                <a:latin typeface="Calibri" panose="020F0502020204030204" pitchFamily="34" charset="0"/>
                <a:cs typeface="Calibri" panose="020F0502020204030204" pitchFamily="34" charset="0"/>
              </a:rPr>
              <a:t>(Si indilatable)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Oval 5">
            <a:extLst>
              <a:ext uri="{FF2B5EF4-FFF2-40B4-BE49-F238E27FC236}">
                <a16:creationId xmlns:a16="http://schemas.microsoft.com/office/drawing/2014/main" id="{AFC28213-7F5E-A447-BCC0-9330AC53C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886200"/>
            <a:ext cx="2984500" cy="1511300"/>
          </a:xfrm>
          <a:prstGeom prst="ellipse">
            <a:avLst/>
          </a:prstGeom>
          <a:solidFill>
            <a:srgbClr val="CC0000"/>
          </a:solidFill>
          <a:ln w="12700">
            <a:solidFill>
              <a:srgbClr val="CC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 sz="1000" b="1">
              <a:solidFill>
                <a:schemeClr val="bg1"/>
              </a:solidFill>
            </a:endParaRPr>
          </a:p>
          <a:p>
            <a:r>
              <a:rPr lang="fr-FR" altLang="fr-FR" b="1">
                <a:solidFill>
                  <a:schemeClr val="bg1"/>
                </a:solidFill>
              </a:rPr>
              <a:t>Génie de la Réaction </a:t>
            </a:r>
          </a:p>
          <a:p>
            <a:r>
              <a:rPr lang="fr-FR" altLang="fr-FR" b="1">
                <a:solidFill>
                  <a:schemeClr val="bg1"/>
                </a:solidFill>
              </a:rPr>
              <a:t>Chimique </a:t>
            </a:r>
          </a:p>
        </p:txBody>
      </p:sp>
      <p:sp>
        <p:nvSpPr>
          <p:cNvPr id="4098" name="Oval 7">
            <a:extLst>
              <a:ext uri="{FF2B5EF4-FFF2-40B4-BE49-F238E27FC236}">
                <a16:creationId xmlns:a16="http://schemas.microsoft.com/office/drawing/2014/main" id="{92926C97-100B-B54B-8864-190E09D81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700" y="2679700"/>
            <a:ext cx="1892300" cy="965200"/>
          </a:xfrm>
          <a:prstGeom prst="ellipse">
            <a:avLst/>
          </a:prstGeom>
          <a:solidFill>
            <a:srgbClr val="009900"/>
          </a:solidFill>
          <a:ln w="12700">
            <a:solidFill>
              <a:srgbClr val="0099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>
                <a:solidFill>
                  <a:schemeClr val="bg1"/>
                </a:solidFill>
              </a:rPr>
              <a:t>Mécanique </a:t>
            </a:r>
          </a:p>
          <a:p>
            <a:r>
              <a:rPr lang="fr-FR" altLang="fr-FR" sz="2000">
                <a:solidFill>
                  <a:schemeClr val="bg1"/>
                </a:solidFill>
              </a:rPr>
              <a:t>des fluides</a:t>
            </a:r>
          </a:p>
        </p:txBody>
      </p:sp>
      <p:sp>
        <p:nvSpPr>
          <p:cNvPr id="4099" name="Oval 10">
            <a:extLst>
              <a:ext uri="{FF2B5EF4-FFF2-40B4-BE49-F238E27FC236}">
                <a16:creationId xmlns:a16="http://schemas.microsoft.com/office/drawing/2014/main" id="{16802423-4769-8441-A87A-028A4C1A47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3100" y="2070100"/>
            <a:ext cx="1892300" cy="965200"/>
          </a:xfrm>
          <a:prstGeom prst="ellipse">
            <a:avLst/>
          </a:prstGeom>
          <a:solidFill>
            <a:srgbClr val="0099FF"/>
          </a:solidFill>
          <a:ln w="12700">
            <a:solidFill>
              <a:srgbClr val="00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>
                <a:solidFill>
                  <a:schemeClr val="bg1"/>
                </a:solidFill>
              </a:rPr>
              <a:t>Cinétique </a:t>
            </a:r>
          </a:p>
          <a:p>
            <a:r>
              <a:rPr lang="fr-FR" altLang="fr-FR" sz="2000">
                <a:solidFill>
                  <a:schemeClr val="bg1"/>
                </a:solidFill>
              </a:rPr>
              <a:t>chimique </a:t>
            </a:r>
          </a:p>
        </p:txBody>
      </p:sp>
      <p:sp>
        <p:nvSpPr>
          <p:cNvPr id="4100" name="AutoShape 12">
            <a:extLst>
              <a:ext uri="{FF2B5EF4-FFF2-40B4-BE49-F238E27FC236}">
                <a16:creationId xmlns:a16="http://schemas.microsoft.com/office/drawing/2014/main" id="{EE3DC694-9538-894D-A188-D4F5EF4D6012}"/>
              </a:ext>
            </a:extLst>
          </p:cNvPr>
          <p:cNvSpPr>
            <a:spLocks noChangeArrowheads="1"/>
          </p:cNvSpPr>
          <p:nvPr/>
        </p:nvSpPr>
        <p:spPr bwMode="auto">
          <a:xfrm rot="2945894">
            <a:off x="2387600" y="3657600"/>
            <a:ext cx="685800" cy="241300"/>
          </a:xfrm>
          <a:prstGeom prst="rightArrow">
            <a:avLst>
              <a:gd name="adj1" fmla="val 50000"/>
              <a:gd name="adj2" fmla="val 71053"/>
            </a:avLst>
          </a:prstGeom>
          <a:solidFill>
            <a:srgbClr val="3366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4101" name="AutoShape 13">
            <a:extLst>
              <a:ext uri="{FF2B5EF4-FFF2-40B4-BE49-F238E27FC236}">
                <a16:creationId xmlns:a16="http://schemas.microsoft.com/office/drawing/2014/main" id="{E9FD0F52-A3E4-B84F-BA21-2AAEF6B24555}"/>
              </a:ext>
            </a:extLst>
          </p:cNvPr>
          <p:cNvSpPr>
            <a:spLocks noChangeArrowheads="1"/>
          </p:cNvSpPr>
          <p:nvPr/>
        </p:nvSpPr>
        <p:spPr bwMode="auto">
          <a:xfrm rot="5405894">
            <a:off x="3822700" y="3352800"/>
            <a:ext cx="685800" cy="241300"/>
          </a:xfrm>
          <a:prstGeom prst="rightArrow">
            <a:avLst>
              <a:gd name="adj1" fmla="val 50000"/>
              <a:gd name="adj2" fmla="val 71053"/>
            </a:avLst>
          </a:prstGeom>
          <a:solidFill>
            <a:srgbClr val="3366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4102" name="Oval 15">
            <a:extLst>
              <a:ext uri="{FF2B5EF4-FFF2-40B4-BE49-F238E27FC236}">
                <a16:creationId xmlns:a16="http://schemas.microsoft.com/office/drawing/2014/main" id="{64D8AE37-F2B8-0044-B06F-A5E01DBBB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1500" y="2565400"/>
            <a:ext cx="2095500" cy="10668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2000">
                <a:solidFill>
                  <a:schemeClr val="bg1"/>
                </a:solidFill>
              </a:rPr>
              <a:t>Thermodynamique </a:t>
            </a:r>
          </a:p>
        </p:txBody>
      </p:sp>
      <p:sp>
        <p:nvSpPr>
          <p:cNvPr id="4103" name="AutoShape 16">
            <a:extLst>
              <a:ext uri="{FF2B5EF4-FFF2-40B4-BE49-F238E27FC236}">
                <a16:creationId xmlns:a16="http://schemas.microsoft.com/office/drawing/2014/main" id="{A98BD35C-634E-D04D-8710-5274BF863599}"/>
              </a:ext>
            </a:extLst>
          </p:cNvPr>
          <p:cNvSpPr>
            <a:spLocks noChangeArrowheads="1"/>
          </p:cNvSpPr>
          <p:nvPr/>
        </p:nvSpPr>
        <p:spPr bwMode="auto">
          <a:xfrm rot="7712960">
            <a:off x="5372100" y="3746500"/>
            <a:ext cx="685800" cy="241300"/>
          </a:xfrm>
          <a:prstGeom prst="rightArrow">
            <a:avLst>
              <a:gd name="adj1" fmla="val 50000"/>
              <a:gd name="adj2" fmla="val 71053"/>
            </a:avLst>
          </a:prstGeom>
          <a:solidFill>
            <a:srgbClr val="3366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4104" name="Oval 17">
            <a:extLst>
              <a:ext uri="{FF2B5EF4-FFF2-40B4-BE49-F238E27FC236}">
                <a16:creationId xmlns:a16="http://schemas.microsoft.com/office/drawing/2014/main" id="{E62A0C6A-02D7-814B-9AC3-C05BF6E11C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5016500"/>
            <a:ext cx="2095500" cy="1066800"/>
          </a:xfrm>
          <a:prstGeom prst="ellipse">
            <a:avLst/>
          </a:prstGeom>
          <a:solidFill>
            <a:srgbClr val="336600"/>
          </a:solidFill>
          <a:ln w="12700">
            <a:solidFill>
              <a:srgbClr val="3366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 sz="800">
              <a:solidFill>
                <a:schemeClr val="bg1"/>
              </a:solidFill>
            </a:endParaRPr>
          </a:p>
          <a:p>
            <a:r>
              <a:rPr lang="fr-FR" altLang="fr-FR" sz="2000">
                <a:solidFill>
                  <a:schemeClr val="bg1"/>
                </a:solidFill>
              </a:rPr>
              <a:t>Transferts de </a:t>
            </a:r>
          </a:p>
          <a:p>
            <a:r>
              <a:rPr lang="fr-FR" altLang="fr-FR" sz="2000">
                <a:solidFill>
                  <a:schemeClr val="bg1"/>
                </a:solidFill>
              </a:rPr>
              <a:t>matière et de </a:t>
            </a:r>
          </a:p>
          <a:p>
            <a:r>
              <a:rPr lang="fr-FR" altLang="fr-FR" sz="2000">
                <a:solidFill>
                  <a:schemeClr val="bg1"/>
                </a:solidFill>
              </a:rPr>
              <a:t>chaleur</a:t>
            </a:r>
          </a:p>
        </p:txBody>
      </p:sp>
      <p:sp>
        <p:nvSpPr>
          <p:cNvPr id="4105" name="AutoShape 18">
            <a:extLst>
              <a:ext uri="{FF2B5EF4-FFF2-40B4-BE49-F238E27FC236}">
                <a16:creationId xmlns:a16="http://schemas.microsoft.com/office/drawing/2014/main" id="{31AD5228-6C53-224F-8876-CE1BB2666C7B}"/>
              </a:ext>
            </a:extLst>
          </p:cNvPr>
          <p:cNvSpPr>
            <a:spLocks noChangeArrowheads="1"/>
          </p:cNvSpPr>
          <p:nvPr/>
        </p:nvSpPr>
        <p:spPr bwMode="auto">
          <a:xfrm rot="-8742671">
            <a:off x="5600700" y="5041900"/>
            <a:ext cx="685800" cy="241300"/>
          </a:xfrm>
          <a:prstGeom prst="rightArrow">
            <a:avLst>
              <a:gd name="adj1" fmla="val 50000"/>
              <a:gd name="adj2" fmla="val 71053"/>
            </a:avLst>
          </a:prstGeom>
          <a:solidFill>
            <a:srgbClr val="336600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4106" name="Rectangle 19">
            <a:extLst>
              <a:ext uri="{FF2B5EF4-FFF2-40B4-BE49-F238E27FC236}">
                <a16:creationId xmlns:a16="http://schemas.microsoft.com/office/drawing/2014/main" id="{D88FF5F9-2E4E-BB46-8027-477EDDEEAC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200" y="698500"/>
            <a:ext cx="2184400" cy="939800"/>
          </a:xfrm>
          <a:prstGeom prst="rect">
            <a:avLst/>
          </a:prstGeom>
          <a:solidFill>
            <a:schemeClr val="bg1"/>
          </a:solidFill>
          <a:ln w="57150">
            <a:solidFill>
              <a:srgbClr val="CC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fr-FR" altLang="fr-FR"/>
          </a:p>
        </p:txBody>
      </p:sp>
      <p:sp>
        <p:nvSpPr>
          <p:cNvPr id="4107" name="Text Box 20">
            <a:extLst>
              <a:ext uri="{FF2B5EF4-FFF2-40B4-BE49-F238E27FC236}">
                <a16:creationId xmlns:a16="http://schemas.microsoft.com/office/drawing/2014/main" id="{D6D4C552-9844-D349-B783-181DB4476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9525" y="930275"/>
            <a:ext cx="1155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l"/>
            <a:r>
              <a:rPr lang="fr-FR" altLang="fr-FR" dirty="0"/>
              <a:t>Chimie </a:t>
            </a:r>
          </a:p>
        </p:txBody>
      </p:sp>
      <p:sp>
        <p:nvSpPr>
          <p:cNvPr id="4108" name="Text Box 5">
            <a:extLst>
              <a:ext uri="{FF2B5EF4-FFF2-40B4-BE49-F238E27FC236}">
                <a16:creationId xmlns:a16="http://schemas.microsoft.com/office/drawing/2014/main" id="{98700211-2DE8-BD4C-A21A-932E6A6DD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700" y="3736975"/>
            <a:ext cx="19335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000" dirty="0">
                <a:solidFill>
                  <a:srgbClr val="6D1E7F"/>
                </a:solidFill>
              </a:rPr>
              <a:t>Fluid mechanics </a:t>
            </a:r>
          </a:p>
        </p:txBody>
      </p:sp>
      <p:sp>
        <p:nvSpPr>
          <p:cNvPr id="4109" name="Text Box 5">
            <a:extLst>
              <a:ext uri="{FF2B5EF4-FFF2-40B4-BE49-F238E27FC236}">
                <a16:creationId xmlns:a16="http://schemas.microsoft.com/office/drawing/2014/main" id="{5CC05731-62FC-304F-81B2-AC30AACCA8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600" y="1844675"/>
            <a:ext cx="10382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000" dirty="0">
                <a:solidFill>
                  <a:srgbClr val="6D1E7F"/>
                </a:solidFill>
              </a:rPr>
              <a:t>Kinetics</a:t>
            </a:r>
          </a:p>
        </p:txBody>
      </p:sp>
      <p:sp>
        <p:nvSpPr>
          <p:cNvPr id="4110" name="Text Box 5">
            <a:extLst>
              <a:ext uri="{FF2B5EF4-FFF2-40B4-BE49-F238E27FC236}">
                <a16:creationId xmlns:a16="http://schemas.microsoft.com/office/drawing/2014/main" id="{42CB026C-EDC7-0840-9853-B1936B4024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854075"/>
            <a:ext cx="13573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000" dirty="0">
                <a:solidFill>
                  <a:srgbClr val="6D1E7F"/>
                </a:solidFill>
              </a:rPr>
              <a:t>Chemistry </a:t>
            </a:r>
          </a:p>
        </p:txBody>
      </p:sp>
      <p:sp>
        <p:nvSpPr>
          <p:cNvPr id="4111" name="Text Box 5">
            <a:extLst>
              <a:ext uri="{FF2B5EF4-FFF2-40B4-BE49-F238E27FC236}">
                <a16:creationId xmlns:a16="http://schemas.microsoft.com/office/drawing/2014/main" id="{CBC162B4-E86C-1A42-A983-E4F8DD4B0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000" y="3724275"/>
            <a:ext cx="19415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000" dirty="0">
                <a:solidFill>
                  <a:srgbClr val="6D1E7F"/>
                </a:solidFill>
              </a:rPr>
              <a:t>Thermodynamic </a:t>
            </a:r>
          </a:p>
        </p:txBody>
      </p:sp>
      <p:sp>
        <p:nvSpPr>
          <p:cNvPr id="4112" name="Text Box 5">
            <a:extLst>
              <a:ext uri="{FF2B5EF4-FFF2-40B4-BE49-F238E27FC236}">
                <a16:creationId xmlns:a16="http://schemas.microsoft.com/office/drawing/2014/main" id="{FBA329A3-DC96-BF44-811F-7989C5E62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8900" y="4600575"/>
            <a:ext cx="25876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fr-FR" sz="2000" dirty="0">
                <a:solidFill>
                  <a:srgbClr val="6D1E7F"/>
                </a:solidFill>
              </a:rPr>
              <a:t>Heat and mass transfer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2">
            <a:extLst>
              <a:ext uri="{FF2B5EF4-FFF2-40B4-BE49-F238E27FC236}">
                <a16:creationId xmlns:a16="http://schemas.microsoft.com/office/drawing/2014/main" id="{58EDB1EA-762A-EF43-9197-576B7A7BE93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68299" y="157839"/>
            <a:ext cx="7891305" cy="1143000"/>
          </a:xfrm>
        </p:spPr>
        <p:txBody>
          <a:bodyPr/>
          <a:lstStyle/>
          <a:p>
            <a:pPr algn="just"/>
            <a:r>
              <a:rPr lang="fr-FR" altLang="fr-FR" dirty="0">
                <a:ea typeface="ＭＳ Ｐゴシック" panose="020B0600070205080204" pitchFamily="34" charset="-128"/>
              </a:rPr>
              <a:t>Compétences attendues    </a:t>
            </a:r>
          </a:p>
        </p:txBody>
      </p:sp>
      <p:sp>
        <p:nvSpPr>
          <p:cNvPr id="6146" name="Text Box 9">
            <a:extLst>
              <a:ext uri="{FF2B5EF4-FFF2-40B4-BE49-F238E27FC236}">
                <a16:creationId xmlns:a16="http://schemas.microsoft.com/office/drawing/2014/main" id="{E6A7F9CD-4BFD-964D-8F7E-D0DE89178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946" y="2339972"/>
            <a:ext cx="8548914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Écriture des bilans thermiques (chapitre III) et de matière (chapitre I) dans des réacteurs idéaux (piston et parfaitement agités) </a:t>
            </a:r>
          </a:p>
          <a:p>
            <a:pPr algn="just"/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fr-FR" altLang="fr-FR" dirty="0">
                <a:latin typeface="Calibri" panose="020F0502020204030204" pitchFamily="34" charset="0"/>
                <a:cs typeface="Calibri" panose="020F0502020204030204" pitchFamily="34" charset="0"/>
              </a:rPr>
              <a:t>Ces bilans doivent être écrits avec facilité dans des conditions ordinaires mais également lorsque le débit volumique varie dans le réacteur (chapitre I) , lorsque la réaction est équilibrée (chapitre I et III) ou pour plusieurs réactions se déroulant simultanément (chapitre II).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D8143378-72AF-4D49-9D3C-81D133B414D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9100" y="128813"/>
            <a:ext cx="7772400" cy="1143000"/>
          </a:xfrm>
        </p:spPr>
        <p:txBody>
          <a:bodyPr/>
          <a:lstStyle/>
          <a:p>
            <a:pPr algn="l"/>
            <a:r>
              <a:rPr lang="fr-FR" altLang="fr-FR" dirty="0">
                <a:ea typeface="ＭＳ Ｐゴシック" panose="020B0600070205080204" pitchFamily="34" charset="-128"/>
              </a:rPr>
              <a:t>Chapitre I  </a:t>
            </a:r>
          </a:p>
        </p:txBody>
      </p:sp>
      <p:sp>
        <p:nvSpPr>
          <p:cNvPr id="7170" name="Text Box 3">
            <a:extLst>
              <a:ext uri="{FF2B5EF4-FFF2-40B4-BE49-F238E27FC236}">
                <a16:creationId xmlns:a16="http://schemas.microsoft.com/office/drawing/2014/main" id="{BBF59CA0-46E8-EA4E-B52B-FE168B690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8094" y="1888173"/>
            <a:ext cx="626017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44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Bilans de matière dans les </a:t>
            </a:r>
          </a:p>
          <a:p>
            <a:r>
              <a:rPr lang="fr-FR" altLang="fr-FR" sz="44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réacteur idéaux</a:t>
            </a:r>
            <a:r>
              <a:rPr lang="fr-FR" altLang="fr-FR" sz="3200" dirty="0">
                <a:solidFill>
                  <a:srgbClr val="40A3D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7171" name="Text Box 4">
            <a:extLst>
              <a:ext uri="{FF2B5EF4-FFF2-40B4-BE49-F238E27FC236}">
                <a16:creationId xmlns:a16="http://schemas.microsoft.com/office/drawing/2014/main" id="{5B830615-36D1-154B-9D0D-9D75592CC9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1457" y="3724910"/>
            <a:ext cx="317503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fr-FR" altLang="fr-FR" sz="3200">
                <a:latin typeface="Calibri" panose="020F0502020204030204" pitchFamily="34" charset="0"/>
                <a:cs typeface="Calibri" panose="020F0502020204030204" pitchFamily="34" charset="0"/>
              </a:rPr>
              <a:t>Réaction unique   </a:t>
            </a:r>
          </a:p>
        </p:txBody>
      </p:sp>
      <p:sp>
        <p:nvSpPr>
          <p:cNvPr id="7172" name="Text Box 5">
            <a:extLst>
              <a:ext uri="{FF2B5EF4-FFF2-40B4-BE49-F238E27FC236}">
                <a16:creationId xmlns:a16="http://schemas.microsoft.com/office/drawing/2014/main" id="{0DCFDCDE-0370-7640-A41A-9575173EEF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2873" y="4572635"/>
            <a:ext cx="464903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fr-FR" sz="2800">
                <a:solidFill>
                  <a:srgbClr val="6D1E7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Mass balance in ideal reactors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>
            <a:extLst>
              <a:ext uri="{FF2B5EF4-FFF2-40B4-BE49-F238E27FC236}">
                <a16:creationId xmlns:a16="http://schemas.microsoft.com/office/drawing/2014/main" id="{81A9C08F-844D-CF46-AAE1-C29E99A6944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42900" y="149860"/>
            <a:ext cx="7772400" cy="1143000"/>
          </a:xfrm>
        </p:spPr>
        <p:txBody>
          <a:bodyPr/>
          <a:lstStyle/>
          <a:p>
            <a:pPr algn="l"/>
            <a:r>
              <a:rPr lang="fr-FR" altLang="fr-FR" sz="3200" dirty="0">
                <a:ea typeface="ＭＳ Ｐゴシック" panose="020B0600070205080204" pitchFamily="34" charset="-128"/>
              </a:rPr>
              <a:t>Problème de la baignoire   </a:t>
            </a:r>
          </a:p>
        </p:txBody>
      </p:sp>
      <p:sp>
        <p:nvSpPr>
          <p:cNvPr id="8194" name="Text Box 4">
            <a:extLst>
              <a:ext uri="{FF2B5EF4-FFF2-40B4-BE49-F238E27FC236}">
                <a16:creationId xmlns:a16="http://schemas.microsoft.com/office/drawing/2014/main" id="{36FA14B1-D7AC-644E-8A71-8B8699DF1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106" y="1910080"/>
            <a:ext cx="8484439" cy="3497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algn="ctr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Une baignoire, de volume utile (</a:t>
            </a:r>
            <a:r>
              <a:rPr lang="fr-FR" altLang="ja-JP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jusqu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au trop plein) 0,3 m3 est alimentée  par deux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robinets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 chaude  et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 froide. On ouvre ces deux robinets de façon à délivrer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0,1 l.s</a:t>
            </a:r>
            <a:r>
              <a:rPr lang="fr-FR" altLang="fr-FR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 froide (15°C) et 0,08 l.s</a:t>
            </a:r>
            <a:r>
              <a:rPr lang="fr-FR" altLang="ja-JP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 chaude (60°C).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Bien entendu, la bonde de baignoire fuit avec un débit estimé par le plombier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(qui n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a toutefois pas pu réparer) à 0,02 l.s</a:t>
            </a:r>
            <a:r>
              <a:rPr lang="fr-FR" altLang="ja-JP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Cette baignoire est utilisée par le fils de la maison pour fabriquer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hydrogène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(et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oxygène) nécessaire au fonctionnement de sa fusée (qui n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a jamais volé). </a:t>
            </a:r>
          </a:p>
          <a:p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Il réalise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électrolyse de 100 l.h</a:t>
            </a:r>
            <a:r>
              <a:rPr lang="fr-FR" altLang="ja-JP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eau.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”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fr-FR" alt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10000"/>
              </a:lnSpc>
              <a:buFont typeface="Times" pitchFamily="2" charset="0"/>
              <a:buNone/>
            </a:pP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1) Ecrire les réactions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oxydoréduction de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eau à l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anode et à la cathode. </a:t>
            </a:r>
          </a:p>
          <a:p>
            <a:pPr>
              <a:lnSpc>
                <a:spcPct val="110000"/>
              </a:lnSpc>
            </a:pP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2) Combien de temps faut-il pour remplir la baignoire ? </a:t>
            </a:r>
          </a:p>
          <a:p>
            <a:pPr>
              <a:lnSpc>
                <a:spcPct val="80000"/>
              </a:lnSpc>
            </a:pPr>
            <a:r>
              <a:rPr lang="fr-FR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3) Quel est le débit d</a:t>
            </a:r>
            <a:r>
              <a:rPr lang="ja-JP" alt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hydrogène produit en m</a:t>
            </a:r>
            <a:r>
              <a:rPr lang="fr-FR" altLang="ja-JP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.h</a:t>
            </a:r>
            <a:r>
              <a:rPr lang="fr-FR" altLang="ja-JP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-1 </a:t>
            </a:r>
            <a:r>
              <a:rPr lang="fr-FR" altLang="ja-JP" sz="18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r>
              <a:rPr lang="fr-FR" altLang="ja-JP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fr-FR" alt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odèle par défaut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27700</TotalTime>
  <Words>3391</Words>
  <Application>Microsoft Office PowerPoint</Application>
  <PresentationFormat>全屏显示(4:3)</PresentationFormat>
  <Paragraphs>454</Paragraphs>
  <Slides>53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53</vt:i4>
      </vt:variant>
    </vt:vector>
  </HeadingPairs>
  <TitlesOfParts>
    <vt:vector size="64" baseType="lpstr">
      <vt:lpstr>Calibri Courant</vt:lpstr>
      <vt:lpstr>ＭＳ Ｐゴシック</vt:lpstr>
      <vt:lpstr>Arial</vt:lpstr>
      <vt:lpstr>Calibri</vt:lpstr>
      <vt:lpstr>Cambria Math</vt:lpstr>
      <vt:lpstr>Symbol</vt:lpstr>
      <vt:lpstr>Times</vt:lpstr>
      <vt:lpstr>Times New Roman</vt:lpstr>
      <vt:lpstr>Modèle par défaut</vt:lpstr>
      <vt:lpstr>Équation</vt:lpstr>
      <vt:lpstr>Feuille de calcul</vt:lpstr>
      <vt:lpstr>Génie de la Réaction  Chimique   </vt:lpstr>
      <vt:lpstr>PowerPoint 演示文稿</vt:lpstr>
      <vt:lpstr>Génie de la Réaction  Chimique   </vt:lpstr>
      <vt:lpstr>PowerPoint 演示文稿</vt:lpstr>
      <vt:lpstr>PowerPoint 演示文稿</vt:lpstr>
      <vt:lpstr>PowerPoint 演示文稿</vt:lpstr>
      <vt:lpstr>Compétences attendues    </vt:lpstr>
      <vt:lpstr>Chapitre I  </vt:lpstr>
      <vt:lpstr>Problème de la baignoire   </vt:lpstr>
      <vt:lpstr>Problème de la baignoire   </vt:lpstr>
      <vt:lpstr>Problème de la baignoire   </vt:lpstr>
      <vt:lpstr>Problème de la baignoire   </vt:lpstr>
      <vt:lpstr>11  Formulation générale des bilans  dans les réacteurs    </vt:lpstr>
      <vt:lpstr>121 Réacteurs discontinus   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1332 Réaction équilibrée     </vt:lpstr>
      <vt:lpstr>  1341 Système fermé    </vt:lpstr>
      <vt:lpstr>   1342 Système ouvert 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Semibatch reactor     </vt:lpstr>
      <vt:lpstr>Perfectly mixed flow reactor (CSTR) in steady-state </vt:lpstr>
      <vt:lpstr>PowerPoint 演示文稿</vt:lpstr>
      <vt:lpstr> 171  Temps de passage dans un réacteur continu</vt:lpstr>
      <vt:lpstr>PowerPoint 演示文稿</vt:lpstr>
      <vt:lpstr> 172  réaction sans dilatation de cinétique r = k CA CB</vt:lpstr>
      <vt:lpstr>PowerPoint 演示文稿</vt:lpstr>
      <vt:lpstr> 173  Pyrolyse de l’éthane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181  Réaction du 1er ordre (r = k CA) sans dilatation </vt:lpstr>
      <vt:lpstr> 182  Oxydation catalytique du dioxyde de soufre  </vt:lpstr>
      <vt:lpstr>PowerPoint 演示文稿</vt:lpstr>
      <vt:lpstr>PowerPoint 演示文稿</vt:lpstr>
      <vt:lpstr>PowerPoint 演示文稿</vt:lpstr>
      <vt:lpstr>PowerPoint 演示文稿</vt:lpstr>
      <vt:lpstr>Oxydation de SO2 en réacteur piston </vt:lpstr>
      <vt:lpstr>Oxydation de SO2 en réacteur piston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Aucun titre de diapositive</dc:title>
  <dc:creator>Mercadier</dc:creator>
  <cp:lastModifiedBy>泽群 张</cp:lastModifiedBy>
  <cp:revision>149</cp:revision>
  <cp:lastPrinted>1999-12-03T12:18:29Z</cp:lastPrinted>
  <dcterms:created xsi:type="dcterms:W3CDTF">1999-12-02T10:21:58Z</dcterms:created>
  <dcterms:modified xsi:type="dcterms:W3CDTF">2024-08-29T15:46:24Z</dcterms:modified>
</cp:coreProperties>
</file>

<file path=docProps/thumbnail.jpeg>
</file>